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72" r:id="rId4"/>
    <p:sldId id="273" r:id="rId5"/>
    <p:sldId id="274" r:id="rId6"/>
    <p:sldId id="275" r:id="rId7"/>
    <p:sldId id="257" r:id="rId8"/>
    <p:sldId id="258" r:id="rId10"/>
    <p:sldId id="276" r:id="rId11"/>
    <p:sldId id="277" r:id="rId12"/>
    <p:sldId id="259" r:id="rId13"/>
    <p:sldId id="317" r:id="rId14"/>
    <p:sldId id="318" r:id="rId15"/>
    <p:sldId id="319" r:id="rId16"/>
    <p:sldId id="279" r:id="rId17"/>
    <p:sldId id="280" r:id="rId18"/>
    <p:sldId id="281" r:id="rId19"/>
    <p:sldId id="321" r:id="rId20"/>
    <p:sldId id="282" r:id="rId21"/>
    <p:sldId id="283" r:id="rId22"/>
    <p:sldId id="284" r:id="rId23"/>
    <p:sldId id="285" r:id="rId24"/>
    <p:sldId id="287" r:id="rId25"/>
    <p:sldId id="288" r:id="rId26"/>
    <p:sldId id="289" r:id="rId27"/>
    <p:sldId id="299" r:id="rId28"/>
    <p:sldId id="322" r:id="rId29"/>
    <p:sldId id="292" r:id="rId30"/>
    <p:sldId id="293" r:id="rId31"/>
    <p:sldId id="323" r:id="rId32"/>
    <p:sldId id="325" r:id="rId33"/>
    <p:sldId id="295" r:id="rId34"/>
    <p:sldId id="296" r:id="rId35"/>
    <p:sldId id="328" r:id="rId36"/>
    <p:sldId id="329" r:id="rId37"/>
    <p:sldId id="330" r:id="rId38"/>
    <p:sldId id="331" r:id="rId39"/>
    <p:sldId id="332" r:id="rId40"/>
    <p:sldId id="361" r:id="rId41"/>
    <p:sldId id="360" r:id="rId42"/>
    <p:sldId id="333" r:id="rId43"/>
    <p:sldId id="362" r:id="rId44"/>
    <p:sldId id="267" r:id="rId45"/>
    <p:sldId id="268" r:id="rId46"/>
    <p:sldId id="269" r:id="rId47"/>
    <p:sldId id="270" r:id="rId48"/>
    <p:sldId id="271" r:id="rId49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99"/>
        <p:guide pos="21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image" Target="../media/image21.wmf"/><Relationship Id="rId7" Type="http://schemas.openxmlformats.org/officeDocument/2006/relationships/image" Target="../media/image20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0" Type="http://schemas.openxmlformats.org/officeDocument/2006/relationships/image" Target="../media/image23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242" name="Rectangle 2"/>
          <p:cNvSpPr>
            <a:spLocks noRot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381139" y="226948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 userDrawn="1"/>
        </p:nvSpPr>
        <p:spPr>
          <a:xfrm>
            <a:off x="457339" y="6170548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pPr marL="12700">
              <a:lnSpc>
                <a:spcPts val="1260"/>
              </a:lnSpc>
            </a:pPr>
            <a:r>
              <a:rPr spc="-5" dirty="0"/>
              <a:t>2010-7-30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370"/>
              </a:lnSpc>
            </a:pPr>
            <a:r>
              <a:rPr dirty="0"/>
              <a:t>理学院</a:t>
            </a:r>
            <a:r>
              <a:rPr spc="-400" dirty="0"/>
              <a:t> </a:t>
            </a:r>
            <a:r>
              <a:rPr dirty="0"/>
              <a:t>施三支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1031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函数与极限</a:t>
            </a: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381139" y="226948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8633" y="379856"/>
            <a:ext cx="5206733" cy="408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4929" y="1914779"/>
            <a:ext cx="8294141" cy="142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6835" y="6480775"/>
            <a:ext cx="62166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pPr marL="12700">
              <a:lnSpc>
                <a:spcPts val="1260"/>
              </a:lnSpc>
            </a:pPr>
            <a:r>
              <a:rPr spc="-5" dirty="0"/>
              <a:t>2010-7-30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83183" y="6471888"/>
            <a:ext cx="9779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ts val="1370"/>
              </a:lnSpc>
            </a:pPr>
            <a:r>
              <a:rPr dirty="0"/>
              <a:t>理学院</a:t>
            </a:r>
            <a:r>
              <a:rPr spc="-400" dirty="0"/>
              <a:t> </a:t>
            </a:r>
            <a:r>
              <a:rPr dirty="0"/>
              <a:t>施三支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1031" name="图片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0.png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8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45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52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49.wmf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1.xml"/><Relationship Id="rId11" Type="http://schemas.openxmlformats.org/officeDocument/2006/relationships/slide" Target="slide1.xml"/><Relationship Id="rId10" Type="http://schemas.openxmlformats.org/officeDocument/2006/relationships/image" Target="../media/image53.png"/><Relationship Id="rId1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5.png"/><Relationship Id="rId3" Type="http://schemas.openxmlformats.org/officeDocument/2006/relationships/tags" Target="../tags/tag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56.wmf"/><Relationship Id="rId13" Type="http://schemas.openxmlformats.org/officeDocument/2006/relationships/notesSlide" Target="../notesSlides/notesSlide2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2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65.wmf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70.png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82.wmf"/><Relationship Id="rId6" Type="http://schemas.openxmlformats.org/officeDocument/2006/relationships/oleObject" Target="../embeddings/oleObject40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9.bin"/><Relationship Id="rId3" Type="http://schemas.openxmlformats.org/officeDocument/2006/relationships/image" Target="../media/image80.wmf"/><Relationship Id="rId2" Type="http://schemas.openxmlformats.org/officeDocument/2006/relationships/oleObject" Target="../embeddings/oleObject38.bin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7.png"/><Relationship Id="rId3" Type="http://schemas.openxmlformats.org/officeDocument/2006/relationships/image" Target="../media/image86.wmf"/><Relationship Id="rId2" Type="http://schemas.openxmlformats.org/officeDocument/2006/relationships/oleObject" Target="../embeddings/oleObject41.bin"/><Relationship Id="rId1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slide" Target="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17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4.xml"/><Relationship Id="rId20" Type="http://schemas.openxmlformats.org/officeDocument/2006/relationships/image" Target="../media/image23.wmf"/><Relationship Id="rId2" Type="http://schemas.openxmlformats.org/officeDocument/2006/relationships/image" Target="../media/image14.wmf"/><Relationship Id="rId19" Type="http://schemas.openxmlformats.org/officeDocument/2006/relationships/oleObject" Target="../embeddings/oleObject13.bin"/><Relationship Id="rId18" Type="http://schemas.openxmlformats.org/officeDocument/2006/relationships/image" Target="../media/image22.wmf"/><Relationship Id="rId17" Type="http://schemas.openxmlformats.org/officeDocument/2006/relationships/oleObject" Target="../embeddings/oleObject12.bin"/><Relationship Id="rId16" Type="http://schemas.openxmlformats.org/officeDocument/2006/relationships/image" Target="../media/image21.wmf"/><Relationship Id="rId15" Type="http://schemas.openxmlformats.org/officeDocument/2006/relationships/oleObject" Target="../embeddings/oleObject11.bin"/><Relationship Id="rId14" Type="http://schemas.openxmlformats.org/officeDocument/2006/relationships/image" Target="../media/image20.wmf"/><Relationship Id="rId13" Type="http://schemas.openxmlformats.org/officeDocument/2006/relationships/oleObject" Target="../embeddings/oleObject10.bin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39" y="6170548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0667" y="835025"/>
            <a:ext cx="3573145" cy="6419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36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sz="3600" b="1" spc="-10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36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章</a:t>
            </a:r>
            <a:r>
              <a:rPr sz="3600" b="1" spc="81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布朗运动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36835" y="6480775"/>
            <a:ext cx="6216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0"/>
              </a:lnSpc>
            </a:pPr>
            <a:r>
              <a:rPr spc="-5" dirty="0"/>
              <a:t>2010-7-30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4083183" y="6471888"/>
            <a:ext cx="9779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/>
              <a:t>理学院</a:t>
            </a:r>
            <a:r>
              <a:rPr spc="-400" dirty="0"/>
              <a:t> </a:t>
            </a:r>
            <a:r>
              <a:rPr dirty="0"/>
              <a:t>施三支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92541" y="1771523"/>
            <a:ext cx="4572000" cy="45720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77787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7.1	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基本概念与性质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2541" y="2419223"/>
            <a:ext cx="4572000" cy="45720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77787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7.2	Gauss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过程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2541" y="3066923"/>
            <a:ext cx="4648200" cy="45720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77787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7.3	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布朗运动的鞅性质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2541" y="3714622"/>
            <a:ext cx="4648200" cy="45720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77787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7.4	</a:t>
            </a:r>
            <a:r>
              <a:rPr sz="2400" b="1" spc="-5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布朗运动的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Markov</a:t>
            </a:r>
            <a:r>
              <a:rPr sz="2400" b="1" spc="-5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性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2541" y="4435475"/>
            <a:ext cx="5759450" cy="45720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77787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7.5	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布朗运动的最大值变量及反正弦律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blind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332105"/>
            <a:ext cx="8120380" cy="81788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 marL="1203325">
              <a:lnSpc>
                <a:spcPts val="2985"/>
              </a:lnSpc>
            </a:pPr>
            <a:r>
              <a:rPr lang="en-US" sz="2350" spc="10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50" spc="105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50" i="1" spc="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5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650"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i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15" dirty="0">
                <a:latin typeface="Symbol" panose="05050102010706020507"/>
                <a:cs typeface="Symbol" panose="05050102010706020507"/>
              </a:rPr>
              <a:t></a:t>
            </a:r>
            <a:r>
              <a:rPr sz="2650" spc="-85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65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-60" dirty="0">
                <a:latin typeface="宋体" panose="02010600030101010101" pitchFamily="2" charset="-122"/>
                <a:cs typeface="宋体" panose="02010600030101010101" pitchFamily="2" charset="-122"/>
              </a:rPr>
              <a:t>是随机过程，如果它的有限维分布时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350" spc="-5" dirty="0">
                <a:latin typeface="宋体" panose="02010600030101010101" pitchFamily="2" charset="-122"/>
                <a:cs typeface="宋体" panose="02010600030101010101" pitchFamily="2" charset="-122"/>
              </a:rPr>
              <a:t>空间平移不变的，即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635" y="2995295"/>
            <a:ext cx="7943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5524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780" y="1339215"/>
            <a:ext cx="8769350" cy="912495"/>
          </a:xfrm>
          <a:prstGeom prst="rect">
            <a:avLst/>
          </a:prstGeom>
          <a:solidFill>
            <a:srgbClr val="3B812F"/>
          </a:solidFill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ts val="3170"/>
              </a:lnSpc>
            </a:pPr>
            <a:r>
              <a:rPr sz="265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-1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50" i="1" spc="-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-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spc="-5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-29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Symbol" panose="05050102010706020507"/>
                <a:cs typeface="Symbol" panose="05050102010706020507"/>
              </a:rPr>
              <a:t></a:t>
            </a:r>
            <a:r>
              <a:rPr sz="2650" spc="65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i="1" spc="-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1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-359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-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spc="3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12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Symbol" panose="05050102010706020507"/>
                <a:cs typeface="Symbol" panose="05050102010706020507"/>
              </a:rPr>
              <a:t></a:t>
            </a:r>
            <a:r>
              <a:rPr sz="2650" spc="70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2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179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6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650" spc="60" dirty="0">
                <a:latin typeface="Times New Roman" panose="02020603050405020304"/>
                <a:cs typeface="Times New Roman" panose="02020603050405020304"/>
              </a:rPr>
              <a:t>······</a:t>
            </a:r>
            <a:r>
              <a:rPr sz="2650" spc="6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-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i="1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50" i="1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37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50" i="1" spc="-8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Symbol" panose="05050102010706020507"/>
                <a:cs typeface="Symbol" panose="05050102010706020507"/>
              </a:rPr>
              <a:t></a:t>
            </a:r>
            <a:r>
              <a:rPr sz="2650" spc="70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22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50" i="1" spc="54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-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i="1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(0)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650" spc="-90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0}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49530">
              <a:lnSpc>
                <a:spcPct val="100000"/>
              </a:lnSpc>
              <a:spcBef>
                <a:spcPts val="830"/>
              </a:spcBef>
            </a:pPr>
            <a:r>
              <a:rPr sz="2600" spc="20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4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-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spc="-30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-307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</a:t>
            </a:r>
            <a:r>
              <a:rPr sz="2600" spc="8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-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9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315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60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spc="5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135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</a:t>
            </a:r>
            <a:r>
              <a:rPr sz="2600" spc="7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30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494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60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600" spc="60" dirty="0">
                <a:latin typeface="Times New Roman" panose="02020603050405020304"/>
                <a:cs typeface="Times New Roman" panose="02020603050405020304"/>
              </a:rPr>
              <a:t>······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52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50" i="1" spc="-97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</a:t>
            </a:r>
            <a:r>
              <a:rPr sz="2600" spc="7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3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50" i="1" spc="54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260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(0)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8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-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71" y="4484242"/>
            <a:ext cx="7132955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250" spc="-32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3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1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15" dirty="0">
                <a:latin typeface="宋体" panose="02010600030101010101" pitchFamily="2" charset="-122"/>
                <a:cs typeface="宋体" panose="02010600030101010101" pitchFamily="2" charset="-122"/>
              </a:rPr>
              <a:t>是标准布朗运动，计算</a:t>
            </a:r>
            <a:r>
              <a:rPr sz="2250" spc="-3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50" spc="3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30" dirty="0">
                <a:latin typeface="Times New Roman" panose="02020603050405020304"/>
                <a:cs typeface="Times New Roman" panose="02020603050405020304"/>
              </a:rPr>
              <a:t>(2)</a:t>
            </a:r>
            <a:r>
              <a:rPr sz="25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</a:t>
            </a:r>
            <a:r>
              <a:rPr sz="255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55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002" y="4920869"/>
            <a:ext cx="3046095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</a:t>
            </a:r>
            <a:r>
              <a:rPr sz="255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0,</a:t>
            </a:r>
            <a:r>
              <a:rPr sz="25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4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0,1,2}</a:t>
            </a:r>
            <a:r>
              <a:rPr sz="25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635" y="4507103"/>
            <a:ext cx="10991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7.1.1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96" y="2408301"/>
            <a:ext cx="3842385" cy="45720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546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则称此过程为</a:t>
            </a:r>
            <a:r>
              <a:rPr sz="24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空间齐次的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317" y="3642995"/>
            <a:ext cx="4451350" cy="457200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524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布朗运动过程具有</a:t>
            </a:r>
            <a:r>
              <a:rPr sz="24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空间齐次性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635" y="332104"/>
            <a:ext cx="14039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7.1.2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365125"/>
            <a:ext cx="7848600" cy="3333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3698875"/>
            <a:ext cx="7862570" cy="295465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775335"/>
            <a:ext cx="7572375" cy="1819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2887980"/>
            <a:ext cx="7562850" cy="273367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808605"/>
            <a:ext cx="8152130" cy="2303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932305"/>
            <a:ext cx="8151495" cy="8763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3" descr="Q$1_4]3~{ZT@}~1``{6A}9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476375"/>
            <a:ext cx="8280400" cy="390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3" descr="OI@~5X2_N]9U03Z~]$OP{_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4083050"/>
            <a:ext cx="3316288" cy="86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5" descr="[7Y05MQC03]8{U]8RANRH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8" y="3827463"/>
            <a:ext cx="3278187" cy="147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25" y="5183188"/>
            <a:ext cx="2895600" cy="7556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63675" y="5392738"/>
          <a:ext cx="10699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647700" imgH="203200" progId="Equation.KSEE3">
                  <p:embed/>
                </p:oleObj>
              </mc:Choice>
              <mc:Fallback>
                <p:oleObj name="" r:id="rId5" imgW="647700" imgH="2032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675" y="5392738"/>
                        <a:ext cx="1069975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1" descr="_5SNVPFYF3)3R2A09{`~THS"/>
          <p:cNvPicPr>
            <a:picLocks noChangeAspect="1"/>
          </p:cNvPicPr>
          <p:nvPr/>
        </p:nvPicPr>
        <p:blipFill>
          <a:blip r:embed="rId1"/>
          <a:srcRect b="19728"/>
          <a:stretch>
            <a:fillRect/>
          </a:stretch>
        </p:blipFill>
        <p:spPr>
          <a:xfrm>
            <a:off x="485775" y="781050"/>
            <a:ext cx="8279130" cy="4118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1" descr="MNNPO3PA4DWTO2NVZ8USFCP"/>
          <p:cNvPicPr>
            <a:picLocks noChangeAspect="1"/>
          </p:cNvPicPr>
          <p:nvPr/>
        </p:nvPicPr>
        <p:blipFill>
          <a:blip r:embed="rId1"/>
          <a:srcRect b="44764"/>
          <a:stretch>
            <a:fillRect/>
          </a:stretch>
        </p:blipFill>
        <p:spPr>
          <a:xfrm>
            <a:off x="412750" y="311150"/>
            <a:ext cx="7559675" cy="3460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图片 2" descr="TAJ{RZ%RF)Q(S(G$AX]T_%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5" y="4565650"/>
            <a:ext cx="1008063" cy="4318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73913" y="5362575"/>
          <a:ext cx="569912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30200" imgH="177165" progId="Equation.KSEE3">
                  <p:embed/>
                </p:oleObj>
              </mc:Choice>
              <mc:Fallback>
                <p:oleObj name="" r:id="rId3" imgW="330200" imgH="177165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3913" y="5362575"/>
                        <a:ext cx="569912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0685" y="6114415"/>
          <a:ext cx="265271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1270000" imgH="304800" progId="Equation.KSEE3">
                  <p:embed/>
                </p:oleObj>
              </mc:Choice>
              <mc:Fallback>
                <p:oleObj name="" r:id="rId5" imgW="1270000" imgH="3048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685" y="6114415"/>
                        <a:ext cx="2652713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85" y="3865245"/>
            <a:ext cx="7478395" cy="224917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1537970"/>
            <a:ext cx="7515225" cy="37814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b="0"/>
              <a:t>一维布朗运动模拟图</a:t>
            </a:r>
            <a:r>
              <a:rPr lang="zh-CN" altLang="en-US" sz="3600" b="0">
                <a:sym typeface="宋体" panose="02010600030101010101" pitchFamily="2" charset="-122"/>
              </a:rPr>
              <a:t>（</a:t>
            </a:r>
            <a:r>
              <a:rPr lang="en-US" altLang="zh-CN" sz="3600" b="0">
                <a:sym typeface="宋体" panose="02010600030101010101" pitchFamily="2" charset="-122"/>
              </a:rPr>
              <a:t>h=0.01)</a:t>
            </a:r>
            <a:endParaRPr lang="en-US" altLang="zh-CN" sz="3600" b="0">
              <a:sym typeface="宋体" panose="02010600030101010101" pitchFamily="2" charset="-122"/>
            </a:endParaRPr>
          </a:p>
        </p:txBody>
      </p:sp>
      <p:pic>
        <p:nvPicPr>
          <p:cNvPr id="22531" name="图片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4540" y="1115695"/>
            <a:ext cx="6802755" cy="5552440"/>
          </a:xfr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3600" b="0"/>
              <a:t>二维布朗运动模拟图（</a:t>
            </a:r>
            <a:r>
              <a:rPr lang="en-US" altLang="zh-CN" sz="3600" b="0"/>
              <a:t>h=0.01</a:t>
            </a:r>
            <a:r>
              <a:rPr lang="zh-CN" altLang="en-US" sz="3600" b="0"/>
              <a:t>）</a:t>
            </a:r>
            <a:endParaRPr lang="zh-CN" altLang="en-US" sz="3600" b="0"/>
          </a:p>
        </p:txBody>
      </p:sp>
      <p:pic>
        <p:nvPicPr>
          <p:cNvPr id="23555" name="图片 5"/>
          <p:cNvPicPr>
            <a:picLocks noGrp="1" noChangeAspect="1"/>
          </p:cNvPicPr>
          <p:nvPr>
            <p:ph idx="1"/>
          </p:nvPr>
        </p:nvPicPr>
        <p:blipFill>
          <a:blip r:embed="rId1"/>
          <a:srcRect b="1212"/>
          <a:stretch>
            <a:fillRect/>
          </a:stretch>
        </p:blipFill>
        <p:spPr>
          <a:xfrm>
            <a:off x="942975" y="1142365"/>
            <a:ext cx="7016750" cy="5616575"/>
          </a:xfr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文本框 2"/>
          <p:cNvSpPr txBox="1"/>
          <p:nvPr/>
        </p:nvSpPr>
        <p:spPr>
          <a:xfrm>
            <a:off x="904875" y="2090420"/>
            <a:ext cx="733425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我们从讨论简单的随机游动开始.设有一个粒子在直线上随机游动,在每个单位时间内等可能地向左或向右移动一个单位的长度.现在加速这个过程,在越来越小的时间间隔中走越来越小的步子.若能以正确的方式趋于极限,我们就得到Brown运动.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49" name="标题 1"/>
          <p:cNvSpPr>
            <a:spLocks noGrp="1"/>
          </p:cNvSpPr>
          <p:nvPr/>
        </p:nvSpPr>
        <p:spPr>
          <a:xfrm>
            <a:off x="452888" y="210311"/>
            <a:ext cx="5206733" cy="40830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宋体" panose="02010600030101010101" pitchFamily="2" charset="-122"/>
                <a:ea typeface="+mj-ea"/>
                <a:cs typeface="宋体" panose="02010600030101010101" pitchFamily="2" charset="-122"/>
              </a:defRPr>
            </a:lvl1pPr>
          </a:lstStyle>
          <a:p>
            <a:r>
              <a:rPr lang="zh-CN" altLang="en-US"/>
              <a:t>布朗运动视频链接</a:t>
            </a:r>
            <a:endParaRPr lang="zh-CN" altLang="en-US"/>
          </a:p>
        </p:txBody>
      </p:sp>
      <p:sp>
        <p:nvSpPr>
          <p:cNvPr id="2050" name="内容占位符 2"/>
          <p:cNvSpPr>
            <a:spLocks noGrp="1"/>
          </p:cNvSpPr>
          <p:nvPr/>
        </p:nvSpPr>
        <p:spPr>
          <a:xfrm>
            <a:off x="424929" y="813689"/>
            <a:ext cx="8294141" cy="5537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/>
              <a:t>https://v.qq.com/x/page/r0303skf43j.html?</a:t>
            </a:r>
            <a:endParaRPr lang="zh-CN" altLang="en-US" sz="360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1898783" y="659256"/>
            <a:ext cx="5206733" cy="408305"/>
          </a:xfrm>
        </p:spPr>
        <p:txBody>
          <a:bodyPr anchor="ctr"/>
          <a:p>
            <a:r>
              <a:rPr lang="zh-CN" altLang="en-US" sz="3600" b="0"/>
              <a:t>二维布朗运动模拟图（</a:t>
            </a:r>
            <a:r>
              <a:rPr lang="en-US" altLang="zh-CN" sz="3600" b="0">
                <a:sym typeface="宋体" panose="02010600030101010101" pitchFamily="2" charset="-122"/>
              </a:rPr>
              <a:t>h=0.001</a:t>
            </a:r>
            <a:r>
              <a:rPr lang="zh-CN" altLang="en-US" sz="3600" b="0"/>
              <a:t>）</a:t>
            </a:r>
            <a:br>
              <a:rPr lang="zh-CN" altLang="en-US" sz="3600" b="0"/>
            </a:br>
            <a:endParaRPr lang="zh-CN" altLang="en-US" sz="3600" b="0"/>
          </a:p>
        </p:txBody>
      </p:sp>
      <p:pic>
        <p:nvPicPr>
          <p:cNvPr id="24579" name="图片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2055" y="1196340"/>
            <a:ext cx="6950075" cy="5440045"/>
          </a:xfr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864869" y="393700"/>
            <a:ext cx="7543800" cy="1143000"/>
          </a:xfrm>
        </p:spPr>
        <p:txBody>
          <a:bodyPr anchor="ctr">
            <a:scene3d>
              <a:camera prst="orthographicFront"/>
              <a:lightRig rig="threePt" dir="t"/>
            </a:scene3d>
          </a:bodyPr>
          <a:p>
            <a:pPr fontAlgn="base"/>
            <a:r>
              <a:rPr lang="zh-CN" altLang="en-US" sz="4000" b="0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作业</a:t>
            </a:r>
            <a:endParaRPr lang="zh-CN" altLang="en-US" sz="4000" b="0" strike="noStrike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865188" y="1773238"/>
            <a:ext cx="7543800" cy="4114800"/>
          </a:xfrm>
        </p:spPr>
        <p:txBody>
          <a:bodyPr anchor="t"/>
          <a:p>
            <a:pPr marL="0" indent="0">
              <a:buNone/>
            </a:pPr>
            <a:r>
              <a:rPr lang="zh-CN" altLang="en-US" sz="2800" b="0"/>
              <a:t>设</a:t>
            </a:r>
            <a:r>
              <a:rPr lang="en-US" altLang="zh-CN" sz="2800" b="0"/>
              <a:t>B(t)</a:t>
            </a:r>
            <a:r>
              <a:rPr lang="zh-CN" altLang="en-US" sz="2800" b="0"/>
              <a:t>是标准Brown运动，计算概率：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(1)            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(2)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(3)</a:t>
            </a: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(4)</a:t>
            </a:r>
            <a:endParaRPr lang="en-US" altLang="zh-CN" sz="2800" b="0"/>
          </a:p>
        </p:txBody>
      </p:sp>
      <p:graphicFrame>
        <p:nvGraphicFramePr>
          <p:cNvPr id="27652" name="对象 -2147482580"/>
          <p:cNvGraphicFramePr>
            <a:graphicFrameLocks noChangeAspect="1"/>
          </p:cNvGraphicFramePr>
          <p:nvPr/>
        </p:nvGraphicFramePr>
        <p:xfrm>
          <a:off x="1655763" y="3990975"/>
          <a:ext cx="3003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1422400" imgH="203200" progId="Equation.KSEE3">
                  <p:embed/>
                </p:oleObj>
              </mc:Choice>
              <mc:Fallback>
                <p:oleObj name="" r:id="rId1" imgW="1422400" imgH="2032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5763" y="3990975"/>
                        <a:ext cx="30035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对象 -2147482577"/>
          <p:cNvGraphicFramePr>
            <a:graphicFrameLocks noChangeAspect="1"/>
          </p:cNvGraphicFramePr>
          <p:nvPr/>
        </p:nvGraphicFramePr>
        <p:xfrm>
          <a:off x="1717675" y="2365375"/>
          <a:ext cx="16160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762000" imgH="203200" progId="Equation.KSEE3">
                  <p:embed/>
                </p:oleObj>
              </mc:Choice>
              <mc:Fallback>
                <p:oleObj name="" r:id="rId3" imgW="762000" imgH="203200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7675" y="2365375"/>
                        <a:ext cx="161607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对象 -2147482580"/>
          <p:cNvGraphicFramePr>
            <a:graphicFrameLocks noChangeAspect="1"/>
          </p:cNvGraphicFramePr>
          <p:nvPr/>
        </p:nvGraphicFramePr>
        <p:xfrm>
          <a:off x="1655763" y="2908300"/>
          <a:ext cx="2557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5" imgW="1206500" imgH="203200" progId="Equation.KSEE3">
                  <p:embed/>
                </p:oleObj>
              </mc:Choice>
              <mc:Fallback>
                <p:oleObj name="" r:id="rId5" imgW="1206500" imgH="2032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5763" y="2908300"/>
                        <a:ext cx="25574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对象 -2147482579"/>
          <p:cNvGraphicFramePr>
            <a:graphicFrameLocks noChangeAspect="1"/>
          </p:cNvGraphicFramePr>
          <p:nvPr/>
        </p:nvGraphicFramePr>
        <p:xfrm>
          <a:off x="1717675" y="3389313"/>
          <a:ext cx="17653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7" imgW="862965" imgH="228600" progId="Equation.KSEE3">
                  <p:embed/>
                </p:oleObj>
              </mc:Choice>
              <mc:Fallback>
                <p:oleObj name="" r:id="rId7" imgW="862965" imgH="2286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7675" y="3389313"/>
                        <a:ext cx="176530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656908" y="997268"/>
            <a:ext cx="29527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一维正态分布：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1756" name="对象 13"/>
          <p:cNvGraphicFramePr>
            <a:graphicFrameLocks noChangeAspect="1"/>
          </p:cNvGraphicFramePr>
          <p:nvPr/>
        </p:nvGraphicFramePr>
        <p:xfrm>
          <a:off x="594995" y="1644968"/>
          <a:ext cx="1473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473200" imgH="393700" progId="Equation.3">
                  <p:embed/>
                </p:oleObj>
              </mc:Choice>
              <mc:Fallback>
                <p:oleObj name="" r:id="rId1" imgW="1473200" imgH="3937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995" y="1644968"/>
                        <a:ext cx="1473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7" name="对象 14"/>
          <p:cNvGraphicFramePr>
            <a:graphicFrameLocks noChangeAspect="1"/>
          </p:cNvGraphicFramePr>
          <p:nvPr/>
        </p:nvGraphicFramePr>
        <p:xfrm>
          <a:off x="3033395" y="1181418"/>
          <a:ext cx="41227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1790700" imgH="482600" progId="Equation.3">
                  <p:embed/>
                </p:oleObj>
              </mc:Choice>
              <mc:Fallback>
                <p:oleObj name="" r:id="rId3" imgW="1790700" imgH="4826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3395" y="1181418"/>
                        <a:ext cx="4122738" cy="1111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8" name="对象 15"/>
          <p:cNvGraphicFramePr>
            <a:graphicFrameLocks noChangeAspect="1"/>
          </p:cNvGraphicFramePr>
          <p:nvPr/>
        </p:nvGraphicFramePr>
        <p:xfrm>
          <a:off x="552133" y="2292668"/>
          <a:ext cx="8039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8039100" imgH="482600" progId="Equation.3">
                  <p:embed/>
                </p:oleObj>
              </mc:Choice>
              <mc:Fallback>
                <p:oleObj name="" r:id="rId5" imgW="8039100" imgH="4826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133" y="2292668"/>
                        <a:ext cx="80391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9" name="对象 16"/>
          <p:cNvGraphicFramePr>
            <a:graphicFrameLocks noChangeAspect="1"/>
          </p:cNvGraphicFramePr>
          <p:nvPr/>
        </p:nvGraphicFramePr>
        <p:xfrm>
          <a:off x="594995" y="2995930"/>
          <a:ext cx="28003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1270000" imgH="228600" progId="Equation.3">
                  <p:embed/>
                </p:oleObj>
              </mc:Choice>
              <mc:Fallback>
                <p:oleObj name="" r:id="rId7" imgW="12700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995" y="2995930"/>
                        <a:ext cx="280035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952" name="内容占位符 338951"/>
          <p:cNvPicPr>
            <a:picLocks noGrp="1" noChangeAspect="1"/>
          </p:cNvPicPr>
          <p:nvPr>
            <p:ph idx="1"/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4445" y="3684905"/>
            <a:ext cx="4054475" cy="2933700"/>
          </a:xfr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95230" y="207898"/>
            <a:ext cx="3024505" cy="57912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1750" rIns="0" bIns="0" rtlCol="0">
            <a:spAutoFit/>
          </a:bodyPr>
          <a:p>
            <a:pPr marL="92075">
              <a:lnSpc>
                <a:spcPct val="100000"/>
              </a:lnSpc>
              <a:spcBef>
                <a:spcPts val="250"/>
              </a:spcBef>
              <a:tabLst>
                <a:tab pos="1005840" algn="l"/>
              </a:tabLst>
            </a:pPr>
            <a:r>
              <a:rPr sz="3200" b="1" spc="-5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7.2	</a:t>
            </a:r>
            <a:r>
              <a:rPr sz="3200" b="1" spc="-5" dirty="0">
                <a:latin typeface="宋体" panose="02010600030101010101" pitchFamily="2" charset="-122"/>
                <a:cs typeface="宋体" panose="02010600030101010101" pitchFamily="2" charset="-122"/>
                <a:hlinkClick r:id="rId11" action="ppaction://hlinksldjump"/>
              </a:rPr>
              <a:t>高斯过程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8196" name="文本框 99"/>
          <p:cNvSpPr txBox="1"/>
          <p:nvPr/>
        </p:nvSpPr>
        <p:spPr>
          <a:xfrm>
            <a:off x="390525" y="779463"/>
            <a:ext cx="786447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多维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正态分布定义：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维随机向量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X=(X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,X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,...,X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的任何线性组合</a:t>
            </a:r>
            <a:endParaRPr lang="zh-CN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zh-CN" sz="2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均服从一维正态分布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则称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服从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维</a:t>
            </a:r>
            <a:r>
              <a:rPr lang="zh-CN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正态分布。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7" name="文本框 3"/>
          <p:cNvSpPr txBox="1"/>
          <p:nvPr/>
        </p:nvSpPr>
        <p:spPr>
          <a:xfrm>
            <a:off x="642938" y="779463"/>
            <a:ext cx="6604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2.</a:t>
            </a:r>
            <a:endParaRPr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198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97163" y="2463800"/>
          <a:ext cx="2740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371600" imgH="228600" progId="Equation.KSEE3">
                  <p:embed/>
                </p:oleObj>
              </mc:Choice>
              <mc:Fallback>
                <p:oleObj name="" r:id="rId1" imgW="13716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97163" y="2463800"/>
                        <a:ext cx="2740025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1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63775" y="3455988"/>
            <a:ext cx="4344988" cy="2986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 Box 3"/>
          <p:cNvSpPr txBox="1"/>
          <p:nvPr/>
        </p:nvSpPr>
        <p:spPr>
          <a:xfrm>
            <a:off x="609600" y="1023938"/>
            <a:ext cx="2590800" cy="5826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记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19" name="Text Box 4"/>
          <p:cNvSpPr txBox="1"/>
          <p:nvPr/>
        </p:nvSpPr>
        <p:spPr>
          <a:xfrm>
            <a:off x="487363" y="2044700"/>
            <a:ext cx="6096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称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220" name="Object 5"/>
          <p:cNvGraphicFramePr/>
          <p:nvPr/>
        </p:nvGraphicFramePr>
        <p:xfrm>
          <a:off x="1465263" y="1044575"/>
          <a:ext cx="33734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333500" imgH="228600" progId="Equation.DSMT4">
                  <p:embed/>
                </p:oleObj>
              </mc:Choice>
              <mc:Fallback>
                <p:oleObj name="" r:id="rId1" imgW="1333500" imgH="2286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lum bright="-89999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1465263" y="1044575"/>
                        <a:ext cx="3373437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6"/>
          <p:cNvSpPr txBox="1"/>
          <p:nvPr/>
        </p:nvSpPr>
        <p:spPr>
          <a:xfrm>
            <a:off x="4673600" y="1042988"/>
            <a:ext cx="1536700" cy="584200"/>
          </a:xfrm>
          <a:prstGeom prst="rect">
            <a:avLst/>
          </a:prstGeom>
          <a:solidFill>
            <a:srgbClr val="EEEEFB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则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222" name="Object 8"/>
          <p:cNvGraphicFramePr/>
          <p:nvPr/>
        </p:nvGraphicFramePr>
        <p:xfrm>
          <a:off x="1219200" y="1938338"/>
          <a:ext cx="70389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781300" imgH="914400" progId="Equation.DSMT4">
                  <p:embed/>
                </p:oleObj>
              </mc:Choice>
              <mc:Fallback>
                <p:oleObj name="" r:id="rId3" imgW="2781300" imgH="914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lum bright="-89999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1219200" y="1938338"/>
                        <a:ext cx="7038975" cy="217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9"/>
          <p:cNvSpPr txBox="1"/>
          <p:nvPr/>
        </p:nvSpPr>
        <p:spPr>
          <a:xfrm>
            <a:off x="609600" y="4333875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为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4" name="Text Box 11"/>
          <p:cNvSpPr txBox="1"/>
          <p:nvPr/>
        </p:nvSpPr>
        <p:spPr>
          <a:xfrm>
            <a:off x="1524000" y="4333875"/>
            <a:ext cx="35814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的协方差矩阵，记为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5" name="Text Box 13"/>
          <p:cNvSpPr txBox="1"/>
          <p:nvPr/>
        </p:nvSpPr>
        <p:spPr>
          <a:xfrm>
            <a:off x="5816600" y="43195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226" name="Object 14"/>
          <p:cNvGraphicFramePr/>
          <p:nvPr/>
        </p:nvGraphicFramePr>
        <p:xfrm>
          <a:off x="6426200" y="4406900"/>
          <a:ext cx="514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202565" imgH="177800" progId="Equation.DSMT4">
                  <p:embed/>
                </p:oleObj>
              </mc:Choice>
              <mc:Fallback>
                <p:oleObj name="" r:id="rId5" imgW="202565" imgH="1778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lum bright="-89999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6426200" y="4406900"/>
                        <a:ext cx="514350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标题 1"/>
          <p:cNvSpPr>
            <a:spLocks noGrp="1"/>
          </p:cNvSpPr>
          <p:nvPr>
            <p:ph type="title"/>
          </p:nvPr>
        </p:nvSpPr>
        <p:spPr>
          <a:xfrm>
            <a:off x="263525" y="273050"/>
            <a:ext cx="2865438" cy="952500"/>
          </a:xfrm>
        </p:spPr>
        <p:txBody>
          <a:bodyPr wrap="square" anchor="t">
            <a:spAutoFit/>
          </a:bodyPr>
          <a:p>
            <a:pPr algn="l" defTabSz="914400" eaLnBrk="1" hangingPunct="1">
              <a:spcBef>
                <a:spcPct val="20000"/>
              </a:spcBef>
              <a:buSzTx/>
            </a:pP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3协方差</a:t>
            </a:r>
            <a:r>
              <a:rPr lang="zh-CN" altLang="en-US" sz="2800" dirty="0">
                <a:solidFill>
                  <a:schemeClr val="accent2"/>
                </a:solidFill>
                <a:ea typeface="宋体" panose="02010600030101010101" pitchFamily="2" charset="-122"/>
              </a:rPr>
              <a:t>矩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阵</a:t>
            </a:r>
            <a:b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</a:br>
            <a:endParaRPr lang="en-US" altLang="zh-CN" sz="28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99"/>
          <p:cNvSpPr txBox="1"/>
          <p:nvPr/>
        </p:nvSpPr>
        <p:spPr>
          <a:xfrm>
            <a:off x="442913" y="4962525"/>
            <a:ext cx="8131175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800">
                <a:latin typeface="黑体" panose="02010609060101010101" charset="-122"/>
                <a:ea typeface="黑体" panose="02010609060101010101" charset="-122"/>
              </a:rPr>
              <a:t>性质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维随机向量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协方差矩阵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Σ,</a:t>
            </a:r>
            <a:endParaRPr lang="zh-CN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=(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,...,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维常数向量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Var(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X')=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Σ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λ'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22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7925" y="4432300"/>
          <a:ext cx="3460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7" imgW="177165" imgH="165100" progId="Equation.KSEE3">
                  <p:embed/>
                </p:oleObj>
              </mc:Choice>
              <mc:Fallback>
                <p:oleObj name="" r:id="rId7" imgW="177165" imgH="165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77925" y="4432300"/>
                        <a:ext cx="346075" cy="322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38700" y="4432300"/>
          <a:ext cx="10429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533400" imgH="203200" progId="Equation.KSEE3">
                  <p:embed/>
                </p:oleObj>
              </mc:Choice>
              <mc:Fallback>
                <p:oleObj name="" r:id="rId9" imgW="533400" imgH="2032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8700" y="4432300"/>
                        <a:ext cx="104298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文本框 4"/>
          <p:cNvSpPr txBox="1"/>
          <p:nvPr/>
        </p:nvSpPr>
        <p:spPr>
          <a:xfrm>
            <a:off x="1465263" y="1044575"/>
            <a:ext cx="349250" cy="520700"/>
          </a:xfrm>
          <a:prstGeom prst="rect">
            <a:avLst/>
          </a:prstGeom>
          <a:solidFill>
            <a:srgbClr val="FAFAFE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endParaRPr lang="en-US" altLang="zh-CN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533777" y="7985378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5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654" y="7985378"/>
            <a:ext cx="0" cy="190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5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3217" y="2948177"/>
            <a:ext cx="1403350" cy="457200"/>
          </a:xfrm>
          <a:custGeom>
            <a:avLst/>
            <a:gdLst/>
            <a:ahLst/>
            <a:cxnLst/>
            <a:rect l="l" t="t" r="r" b="b"/>
            <a:pathLst>
              <a:path w="1403350" h="457200">
                <a:moveTo>
                  <a:pt x="0" y="0"/>
                </a:moveTo>
                <a:lnTo>
                  <a:pt x="0" y="457200"/>
                </a:lnTo>
                <a:lnTo>
                  <a:pt x="1402841" y="457200"/>
                </a:lnTo>
                <a:lnTo>
                  <a:pt x="14028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7661" y="3380232"/>
            <a:ext cx="7804784" cy="457200"/>
          </a:xfrm>
          <a:custGeom>
            <a:avLst/>
            <a:gdLst/>
            <a:ahLst/>
            <a:cxnLst/>
            <a:rect l="l" t="t" r="r" b="b"/>
            <a:pathLst>
              <a:path w="7804784" h="457200">
                <a:moveTo>
                  <a:pt x="0" y="0"/>
                </a:moveTo>
                <a:lnTo>
                  <a:pt x="0" y="457200"/>
                </a:lnTo>
                <a:lnTo>
                  <a:pt x="7804404" y="457200"/>
                </a:lnTo>
                <a:lnTo>
                  <a:pt x="7804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2714" y="2983229"/>
            <a:ext cx="8150225" cy="81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7.2.1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16890">
              <a:lnSpc>
                <a:spcPts val="2835"/>
              </a:lnSpc>
              <a:spcBef>
                <a:spcPts val="6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有限维分布均为多元正态分布的随机过程称为</a:t>
            </a:r>
            <a:r>
              <a:rPr sz="24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高斯过程。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0607" y="3822699"/>
            <a:ext cx="695452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774700" algn="l"/>
                <a:tab pos="4152265" algn="l"/>
              </a:tabLst>
            </a:pP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250" spc="-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~ 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50" i="1" spc="15" dirty="0">
                <a:latin typeface="Symbol" panose="05050102010706020507"/>
                <a:cs typeface="Symbol" panose="05050102010706020507"/>
              </a:rPr>
              <a:t>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50" i="1" spc="20" dirty="0">
                <a:latin typeface="Symbol" panose="05050102010706020507"/>
                <a:cs typeface="Symbol" panose="05050102010706020507"/>
              </a:rPr>
              <a:t></a:t>
            </a:r>
            <a:r>
              <a:rPr sz="2250" spc="15" baseline="43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~ 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i="1" spc="-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50" i="1" spc="10" dirty="0">
                <a:latin typeface="Symbol" panose="05050102010706020507"/>
                <a:cs typeface="Symbol" panose="05050102010706020507"/>
              </a:rPr>
              <a:t></a:t>
            </a:r>
            <a:r>
              <a:rPr sz="2750" i="1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750" i="1" spc="15" dirty="0">
                <a:latin typeface="Symbol" panose="05050102010706020507"/>
                <a:cs typeface="Symbol" panose="05050102010706020507"/>
              </a:rPr>
              <a:t></a:t>
            </a:r>
            <a:r>
              <a:rPr sz="2750" i="1" spc="-155" dirty="0">
                <a:latin typeface="Symbol" panose="05050102010706020507"/>
                <a:cs typeface="Symbol" panose="05050102010706020507"/>
              </a:rPr>
              <a:t></a:t>
            </a:r>
            <a:r>
              <a:rPr sz="2250" spc="15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120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25" dirty="0">
                <a:latin typeface="宋体" panose="02010600030101010101" pitchFamily="2" charset="-122"/>
                <a:cs typeface="宋体" panose="02010600030101010101" pitchFamily="2" charset="-122"/>
              </a:rPr>
              <a:t>相互</a:t>
            </a:r>
            <a:r>
              <a:rPr sz="2250" spc="-6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spc="225" dirty="0">
                <a:latin typeface="宋体" panose="02010600030101010101" pitchFamily="2" charset="-122"/>
                <a:cs typeface="宋体" panose="02010600030101010101" pitchFamily="2" charset="-122"/>
              </a:rPr>
              <a:t>独立</a:t>
            </a:r>
            <a:r>
              <a:rPr sz="2250" spc="-6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spc="225" dirty="0">
                <a:latin typeface="宋体" panose="02010600030101010101" pitchFamily="2" charset="-122"/>
                <a:cs typeface="宋体" panose="02010600030101010101" pitchFamily="2" charset="-122"/>
              </a:rPr>
              <a:t>，则</a:t>
            </a:r>
            <a:r>
              <a:rPr sz="2250" spc="-7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628775">
              <a:lnSpc>
                <a:spcPts val="1100"/>
              </a:lnSpc>
              <a:tabLst>
                <a:tab pos="2065020" algn="l"/>
                <a:tab pos="4022725" algn="l"/>
                <a:tab pos="4494530" algn="l"/>
              </a:tabLst>
            </a:pPr>
            <a:r>
              <a:rPr sz="1500" spc="10" dirty="0">
                <a:latin typeface="Times New Roman" panose="02020603050405020304"/>
                <a:cs typeface="Times New Roman" panose="02020603050405020304"/>
              </a:rPr>
              <a:t>1	1	2	2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715" y="4585716"/>
            <a:ext cx="5676265" cy="47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50" i="1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</a:t>
            </a:r>
            <a:r>
              <a:rPr sz="2550" spc="-30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550" i="1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Times New Roman" panose="02020603050405020304"/>
                <a:cs typeface="Times New Roman" panose="02020603050405020304"/>
              </a:rPr>
              <a:t>~</a:t>
            </a:r>
            <a:r>
              <a:rPr sz="25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50" i="1" spc="-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8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i="1" spc="85" dirty="0">
                <a:latin typeface="Symbol" panose="05050102010706020507"/>
                <a:cs typeface="Symbol" panose="05050102010706020507"/>
              </a:rPr>
              <a:t></a:t>
            </a:r>
            <a:r>
              <a:rPr sz="2550" spc="8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50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45" dirty="0">
                <a:latin typeface="Symbol" panose="05050102010706020507"/>
                <a:cs typeface="Symbol" panose="05050102010706020507"/>
              </a:rPr>
              <a:t></a:t>
            </a:r>
            <a:r>
              <a:rPr sz="2550" spc="4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。其中</a:t>
            </a:r>
            <a:r>
              <a:rPr sz="2250" spc="-69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i="1" spc="-65" dirty="0">
                <a:latin typeface="Symbol" panose="05050102010706020507"/>
                <a:cs typeface="Symbol" panose="05050102010706020507"/>
              </a:rPr>
              <a:t></a:t>
            </a:r>
            <a:r>
              <a:rPr sz="2700" i="1" spc="13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-6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i="1" spc="5" dirty="0">
                <a:latin typeface="Symbol" panose="05050102010706020507"/>
                <a:cs typeface="Symbol" panose="05050102010706020507"/>
              </a:rPr>
              <a:t></a:t>
            </a:r>
            <a:r>
              <a:rPr sz="2250" spc="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-35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0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5" dirty="0">
                <a:latin typeface="Symbol" panose="05050102010706020507"/>
                <a:cs typeface="Symbol" panose="05050102010706020507"/>
              </a:rPr>
              <a:t></a:t>
            </a:r>
            <a:r>
              <a:rPr sz="2250" spc="-8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spc="33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600" spc="-105" dirty="0">
                <a:latin typeface="Symbol" panose="05050102010706020507"/>
                <a:cs typeface="Symbol" panose="05050102010706020507"/>
              </a:rPr>
              <a:t></a:t>
            </a:r>
            <a:r>
              <a:rPr sz="2700" i="1" spc="40" dirty="0">
                <a:latin typeface="Symbol" panose="05050102010706020507"/>
                <a:cs typeface="Symbol" panose="05050102010706020507"/>
              </a:rPr>
              <a:t></a:t>
            </a:r>
            <a:r>
              <a:rPr sz="2250" spc="60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11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98389" y="4558864"/>
            <a:ext cx="15367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Symbol" panose="05050102010706020507"/>
                <a:cs typeface="Symbol" panose="05050102010706020507"/>
              </a:rPr>
              <a:t></a:t>
            </a:r>
            <a:endParaRPr sz="26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8389" y="4345545"/>
            <a:ext cx="15367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Symbol" panose="05050102010706020507"/>
                <a:cs typeface="Symbol" panose="05050102010706020507"/>
              </a:rPr>
              <a:t></a:t>
            </a:r>
            <a:endParaRPr sz="26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7537" y="4735575"/>
            <a:ext cx="15367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Symbol" panose="05050102010706020507"/>
                <a:cs typeface="Symbol" panose="05050102010706020507"/>
              </a:rPr>
              <a:t></a:t>
            </a:r>
            <a:endParaRPr sz="26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1727" y="4590146"/>
            <a:ext cx="67945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0" dirty="0">
                <a:latin typeface="Symbol" panose="05050102010706020507"/>
                <a:cs typeface="Symbol" panose="05050102010706020507"/>
              </a:rPr>
              <a:t></a:t>
            </a:r>
            <a:r>
              <a:rPr sz="260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-26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7" baseline="5000" dirty="0">
                <a:latin typeface="Symbol" panose="05050102010706020507"/>
                <a:cs typeface="Symbol" panose="05050102010706020507"/>
              </a:rPr>
              <a:t></a:t>
            </a:r>
            <a:endParaRPr sz="3900" baseline="5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7607" y="4714240"/>
            <a:ext cx="31432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1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5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7" baseline="-3000" dirty="0">
                <a:latin typeface="Symbol" panose="05050102010706020507"/>
                <a:cs typeface="Symbol" panose="05050102010706020507"/>
              </a:rPr>
              <a:t></a:t>
            </a:r>
            <a:endParaRPr sz="3900" baseline="-3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17585" y="5086311"/>
            <a:ext cx="12255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5991" y="4853940"/>
            <a:ext cx="81153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1040" algn="l"/>
              </a:tabLst>
            </a:pPr>
            <a:r>
              <a:rPr sz="1500" spc="1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7537" y="4948894"/>
            <a:ext cx="48514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2600" spc="5" dirty="0">
                <a:latin typeface="Symbol" panose="05050102010706020507"/>
                <a:cs typeface="Symbol" panose="05050102010706020507"/>
              </a:rPr>
              <a:t>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9788" y="4587207"/>
            <a:ext cx="1147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36955" algn="l"/>
              </a:tabLst>
            </a:pPr>
            <a:r>
              <a:rPr sz="1500" spc="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07603" y="4844542"/>
            <a:ext cx="194437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1040" algn="l"/>
                <a:tab pos="1156335" algn="l"/>
              </a:tabLst>
            </a:pPr>
            <a:r>
              <a:rPr sz="2750" i="1" spc="-80" dirty="0">
                <a:latin typeface="Symbol" panose="05050102010706020507"/>
                <a:cs typeface="Symbol" panose="05050102010706020507"/>
              </a:rPr>
              <a:t></a:t>
            </a:r>
            <a:r>
              <a:rPr sz="2750" i="1" spc="-8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50" i="1" spc="-80" dirty="0">
                <a:latin typeface="Symbol" panose="05050102010706020507"/>
                <a:cs typeface="Symbol" panose="05050102010706020507"/>
              </a:rPr>
              <a:t></a:t>
            </a:r>
            <a:r>
              <a:rPr sz="2750" i="1" spc="-8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10" dirty="0">
                <a:latin typeface="Symbol" panose="05050102010706020507"/>
                <a:cs typeface="Symbol" panose="05050102010706020507"/>
              </a:rPr>
              <a:t></a:t>
            </a:r>
            <a:r>
              <a:rPr sz="2600" spc="-395" dirty="0">
                <a:latin typeface="Symbol" panose="05050102010706020507"/>
                <a:cs typeface="Symbol" panose="05050102010706020507"/>
              </a:rPr>
              <a:t></a:t>
            </a:r>
            <a:r>
              <a:rPr sz="2750" i="1" spc="-80" dirty="0">
                <a:latin typeface="Symbol" panose="05050102010706020507"/>
                <a:cs typeface="Symbol" panose="05050102010706020507"/>
              </a:rPr>
              <a:t></a:t>
            </a:r>
            <a:r>
              <a:rPr sz="2750" i="1" spc="-380" dirty="0">
                <a:latin typeface="Symbol" panose="05050102010706020507"/>
                <a:cs typeface="Symbol" panose="05050102010706020507"/>
              </a:rPr>
              <a:t></a:t>
            </a:r>
            <a:r>
              <a:rPr sz="2250" spc="15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41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7" baseline="-14000" dirty="0">
                <a:latin typeface="Symbol" panose="05050102010706020507"/>
                <a:cs typeface="Symbol" panose="05050102010706020507"/>
              </a:rPr>
              <a:t></a:t>
            </a:r>
            <a:endParaRPr sz="3900" baseline="-14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7537" y="4196086"/>
            <a:ext cx="155638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77925" algn="l"/>
              </a:tabLst>
            </a:pPr>
            <a:r>
              <a:rPr sz="3900" spc="15" baseline="-22000" dirty="0">
                <a:latin typeface="Symbol" panose="05050102010706020507"/>
                <a:cs typeface="Symbol" panose="05050102010706020507"/>
              </a:rPr>
              <a:t></a:t>
            </a:r>
            <a:r>
              <a:rPr sz="4125" i="1" spc="15" baseline="-24000" dirty="0">
                <a:latin typeface="Symbol" panose="05050102010706020507"/>
                <a:cs typeface="Symbol" panose="05050102010706020507"/>
              </a:rPr>
              <a:t></a:t>
            </a:r>
            <a:r>
              <a:rPr sz="4125" i="1" spc="-225" baseline="-24000" dirty="0">
                <a:latin typeface="Symbol" panose="05050102010706020507"/>
                <a:cs typeface="Symbol" panose="05050102010706020507"/>
              </a:rPr>
              <a:t>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2	</a:t>
            </a:r>
            <a:r>
              <a:rPr sz="4125" i="1" spc="-120" baseline="-24000" dirty="0">
                <a:latin typeface="Symbol" panose="05050102010706020507"/>
                <a:cs typeface="Symbol" panose="05050102010706020507"/>
              </a:rPr>
              <a:t></a:t>
            </a:r>
            <a:r>
              <a:rPr sz="4125" i="1" spc="-382" baseline="-24000" dirty="0">
                <a:latin typeface="Symbol" panose="05050102010706020507"/>
                <a:cs typeface="Symbol" panose="05050102010706020507"/>
              </a:rPr>
              <a:t></a:t>
            </a:r>
            <a:r>
              <a:rPr sz="15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217" y="3870959"/>
            <a:ext cx="1403350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引理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7.2.1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94653" y="8207488"/>
            <a:ext cx="43180" cy="24130"/>
          </a:xfrm>
          <a:custGeom>
            <a:avLst/>
            <a:gdLst/>
            <a:ahLst/>
            <a:cxnLst/>
            <a:rect l="l" t="t" r="r" b="b"/>
            <a:pathLst>
              <a:path w="43180" h="24129">
                <a:moveTo>
                  <a:pt x="0" y="23616"/>
                </a:moveTo>
                <a:lnTo>
                  <a:pt x="42675" y="0"/>
                </a:lnTo>
              </a:path>
            </a:pathLst>
          </a:custGeom>
          <a:ln w="134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269" name="图片 4" descr="51CQ_VO{QBLFG$EJDETFM43"/>
          <p:cNvPicPr>
            <a:picLocks noChangeAspect="1"/>
          </p:cNvPicPr>
          <p:nvPr/>
        </p:nvPicPr>
        <p:blipFill>
          <a:blip r:embed="rId1"/>
          <a:srcRect b="61418"/>
          <a:stretch>
            <a:fillRect/>
          </a:stretch>
        </p:blipFill>
        <p:spPr>
          <a:xfrm>
            <a:off x="478790" y="1078230"/>
            <a:ext cx="8129905" cy="1310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3316" name="图片 3" descr="G`{B_}[I525VOJ}J%[@@B$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647700"/>
            <a:ext cx="8280400" cy="516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33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7199313" y="6346825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4340" name="图片 3" descr="IQB)[AQVOTT{HH[_RC)SN3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371475"/>
            <a:ext cx="8278813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4" descr="DZJ~ZY74@`F9F9G)3)[C3~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419225"/>
            <a:ext cx="8278813" cy="4989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5363" name="文本框 3"/>
          <p:cNvSpPr txBox="1"/>
          <p:nvPr/>
        </p:nvSpPr>
        <p:spPr>
          <a:xfrm>
            <a:off x="516255" y="463550"/>
            <a:ext cx="59626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3200">
                <a:latin typeface="Times New Roman" panose="02020603050405020304" pitchFamily="18" charset="0"/>
                <a:ea typeface="楷体_GB2312" pitchFamily="49" charset="-122"/>
              </a:rPr>
              <a:t>7.2.1</a:t>
            </a:r>
            <a:r>
              <a:rPr lang="zh-CN" altLang="en-US" sz="3200">
                <a:latin typeface="Times New Roman" panose="02020603050405020304" pitchFamily="18" charset="0"/>
                <a:ea typeface="楷体_GB2312" pitchFamily="49" charset="-122"/>
              </a:rPr>
              <a:t>的另一证明方法</a:t>
            </a:r>
            <a:endParaRPr lang="zh-CN" altLang="en-US" sz="32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738" y="1374775"/>
          <a:ext cx="3321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1562100" imgH="203200" progId="Equation.KSEE3">
                  <p:embed/>
                </p:oleObj>
              </mc:Choice>
              <mc:Fallback>
                <p:oleObj name="" r:id="rId1" imgW="1562100" imgH="2032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738" y="1374775"/>
                        <a:ext cx="33210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6063" y="2008188"/>
          <a:ext cx="85423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4381500" imgH="203200" progId="Equation.KSEE3">
                  <p:embed/>
                </p:oleObj>
              </mc:Choice>
              <mc:Fallback>
                <p:oleObj name="" r:id="rId3" imgW="4381500" imgH="2032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3" y="2008188"/>
                        <a:ext cx="8542337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8300" y="2587625"/>
          <a:ext cx="792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4063365" imgH="203200" progId="Equation.KSEE3">
                  <p:embed/>
                </p:oleObj>
              </mc:Choice>
              <mc:Fallback>
                <p:oleObj name="" r:id="rId5" imgW="4063365" imgH="2032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300" y="2587625"/>
                        <a:ext cx="792480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738" y="3149600"/>
          <a:ext cx="65865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3377565" imgH="203200" progId="Equation.KSEE3">
                  <p:embed/>
                </p:oleObj>
              </mc:Choice>
              <mc:Fallback>
                <p:oleObj name="" r:id="rId7" imgW="33775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738" y="3149600"/>
                        <a:ext cx="6586537" cy="395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54838" y="3149600"/>
          <a:ext cx="133826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685800" imgH="203200" progId="Equation.KSEE3">
                  <p:embed/>
                </p:oleObj>
              </mc:Choice>
              <mc:Fallback>
                <p:oleObj name="" r:id="rId9" imgW="685800" imgH="2032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4838" y="3149600"/>
                        <a:ext cx="1338262" cy="395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rcRect l="1829" t="8741" r="-1829" b="71951"/>
          <a:stretch>
            <a:fillRect/>
          </a:stretch>
        </p:blipFill>
        <p:spPr>
          <a:xfrm>
            <a:off x="88900" y="3726180"/>
            <a:ext cx="7639050" cy="496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rcRect t="31062"/>
          <a:stretch>
            <a:fillRect/>
          </a:stretch>
        </p:blipFill>
        <p:spPr>
          <a:xfrm>
            <a:off x="313055" y="4511675"/>
            <a:ext cx="7639050" cy="177292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28015"/>
            <a:ext cx="8804910" cy="5226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文本框 2"/>
          <p:cNvSpPr txBox="1"/>
          <p:nvPr/>
        </p:nvSpPr>
        <p:spPr>
          <a:xfrm>
            <a:off x="725488" y="1152525"/>
            <a:ext cx="7332662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详细地说就是令此过程每隔</a:t>
            </a:r>
            <a:r>
              <a:rPr lang="zh-CN" altLang="en-US" sz="1800">
                <a:latin typeface="Times New Roman" panose="02020603050405020304" pitchFamily="18" charset="0"/>
                <a:ea typeface="楷体_GB2312" pitchFamily="49" charset="-122"/>
              </a:rPr>
              <a:t>△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t时间等概率地向左或向右移动</a:t>
            </a:r>
            <a:r>
              <a:rPr lang="zh-CN" altLang="en-US" sz="1800">
                <a:latin typeface="Times New Roman" panose="02020603050405020304" pitchFamily="18" charset="0"/>
                <a:ea typeface="楷体_GB2312" pitchFamily="49" charset="-122"/>
              </a:rPr>
              <a:t>△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的距离.如果以X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t)记时刻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粒子的位置.则</a:t>
            </a:r>
            <a:endParaRPr lang="zh-CN" altLang="en-US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1267" name="图片 3" descr="GZ6F0(U8926W9RCCERU59L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9138" y="2305050"/>
            <a:ext cx="7705725" cy="1906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22300" y="4327525"/>
            <a:ext cx="79197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且假设诸X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相互独立</a:t>
            </a:r>
            <a:endParaRPr lang="zh-CN" altLang="en-US" sz="2400"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                        P{X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宋体" panose="02010600030101010101" pitchFamily="2" charset="-122"/>
              </a:rPr>
              <a:t>i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=1}=P{X</a:t>
            </a:r>
            <a:r>
              <a:rPr lang="en-US" altLang="zh-CN" sz="2400" baseline="-25000">
                <a:latin typeface="Times New Roman" panose="02020603050405020304" pitchFamily="18" charset="0"/>
                <a:ea typeface="楷体_GB2312" pitchFamily="49" charset="-122"/>
                <a:sym typeface="宋体" panose="02010600030101010101" pitchFamily="2" charset="-122"/>
              </a:rPr>
              <a:t>i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=-1}=</a:t>
            </a: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1/2.</a:t>
            </a:r>
            <a:endParaRPr lang="en-US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58687"/>
          <a:stretch>
            <a:fillRect/>
          </a:stretch>
        </p:blipFill>
        <p:spPr>
          <a:xfrm>
            <a:off x="625475" y="121920"/>
            <a:ext cx="8318500" cy="1953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0988"/>
          <a:stretch>
            <a:fillRect/>
          </a:stretch>
        </p:blipFill>
        <p:spPr>
          <a:xfrm>
            <a:off x="625475" y="2075815"/>
            <a:ext cx="8318500" cy="2790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4866640"/>
            <a:ext cx="8317865" cy="183832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1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7412" name="图片 2" descr="CZIHBY2US_4NZDYU4L%B5[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2012950"/>
            <a:ext cx="7920038" cy="4600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矩形 2"/>
          <p:cNvSpPr/>
          <p:nvPr/>
        </p:nvSpPr>
        <p:spPr>
          <a:xfrm>
            <a:off x="427038" y="1253490"/>
            <a:ext cx="17065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  <a:buSzTx/>
            </a:pP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首中时</a:t>
            </a:r>
            <a:endParaRPr lang="en-US" altLang="zh-CN" sz="28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425" y="257175"/>
            <a:ext cx="824039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7.5    </a:t>
            </a:r>
            <a:r>
              <a:rPr lang="zh-CN" altLang="en-US" sz="3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布朗运动的最大值变量及</a:t>
            </a:r>
            <a:r>
              <a:rPr lang="zh-CN" altLang="en-US" sz="3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反正弦律</a:t>
            </a:r>
            <a:endParaRPr lang="zh-CN" altLang="en-US" sz="36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8436" name="图片 3" descr="SA4XF47}RF4@UBIJQF0OP_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503238"/>
            <a:ext cx="8280400" cy="3116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4" descr="%N)I1EUTEIGZP%_XZDB2B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787775"/>
            <a:ext cx="8280400" cy="14684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3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97350" y="3619500"/>
          <a:ext cx="1951038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901700" imgH="254000" progId="Equation.KSEE3">
                  <p:embed/>
                </p:oleObj>
              </mc:Choice>
              <mc:Fallback>
                <p:oleObj name="" r:id="rId3" imgW="901700" imgH="2540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350" y="3619500"/>
                        <a:ext cx="1951038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43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8436" name="图片 3" descr="SA4XF47}RF4@UBIJQF0OP_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503238"/>
            <a:ext cx="8280400" cy="3116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4" descr="%N)I1EUTEIGZP%_XZDB2B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787775"/>
            <a:ext cx="8280400" cy="14684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3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97350" y="3619500"/>
          <a:ext cx="1951038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901700" imgH="254000" progId="Equation.KSEE3">
                  <p:embed/>
                </p:oleObj>
              </mc:Choice>
              <mc:Fallback>
                <p:oleObj name="" r:id="rId3" imgW="901700" imgH="2540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350" y="3619500"/>
                        <a:ext cx="1951038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458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19459" name="图片 3" descr="E)1GG~F)]]_RI(P}[DTLB}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988" y="2000250"/>
            <a:ext cx="8280400" cy="236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48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0484" name="图片 2" descr="13@U`XSB3Q1GFE(O7W{J]U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0" y="3290888"/>
            <a:ext cx="4362450" cy="18811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48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5800" y="1171575"/>
          <a:ext cx="27559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2" imgW="1231265" imgH="482600" progId="Equation.KSEE3">
                  <p:embed/>
                </p:oleObj>
              </mc:Choice>
              <mc:Fallback>
                <p:oleObj name="" r:id="rId2" imgW="1231265" imgH="4826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5800" y="1171575"/>
                        <a:ext cx="2755900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4000" y="2211388"/>
          <a:ext cx="26717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4" imgW="1193800" imgH="482600" progId="Equation.KSEE3">
                  <p:embed/>
                </p:oleObj>
              </mc:Choice>
              <mc:Fallback>
                <p:oleObj name="" r:id="rId4" imgW="1193800" imgH="4826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4000" y="2211388"/>
                        <a:ext cx="2671763" cy="107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7688" y="3163888"/>
          <a:ext cx="19526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6" imgW="927100" imgH="444500" progId="Equation.KSEE3">
                  <p:embed/>
                </p:oleObj>
              </mc:Choice>
              <mc:Fallback>
                <p:oleObj name="" r:id="rId6" imgW="927100" imgH="4445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688" y="3163888"/>
                        <a:ext cx="1952625" cy="935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1508" name="图片 3" descr="6JOTGAIQUW)PE6_L9WJ`N8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406400"/>
            <a:ext cx="8280400" cy="3627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图片 4" descr="L0X)053LUI3ZN89BZ7(ZP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4033838"/>
            <a:ext cx="8280400" cy="2560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531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2532" name="图片 3" descr="KNQ}[)EFB]{XK9PR]}~6S]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73125"/>
            <a:ext cx="8280400" cy="41465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253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2675" y="3398838"/>
          <a:ext cx="15732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2" imgW="939800" imgH="419100" progId="Equation.KSEE3">
                  <p:embed/>
                </p:oleObj>
              </mc:Choice>
              <mc:Fallback>
                <p:oleObj name="" r:id="rId2" imgW="939800" imgH="4191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2675" y="3398838"/>
                        <a:ext cx="1573213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5306695"/>
            <a:ext cx="8133715" cy="107124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95" y="1065530"/>
            <a:ext cx="8715375" cy="443865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983615"/>
            <a:ext cx="8418195" cy="43561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1" descr="ZMSXP_I7O4HP3}2XI29T3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038" y="1409700"/>
            <a:ext cx="4545012" cy="43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文本框 2"/>
          <p:cNvSpPr txBox="1"/>
          <p:nvPr/>
        </p:nvSpPr>
        <p:spPr>
          <a:xfrm>
            <a:off x="641350" y="744538"/>
            <a:ext cx="142081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因为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292" name="图片 3" descr="3@6@YUP$AD}~UE0{SX[C7Q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566988"/>
            <a:ext cx="5603875" cy="43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4"/>
          <p:cNvSpPr txBox="1"/>
          <p:nvPr/>
        </p:nvSpPr>
        <p:spPr>
          <a:xfrm>
            <a:off x="503238" y="1908175"/>
            <a:ext cx="1673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所以有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294" name="文本框 5"/>
          <p:cNvSpPr txBox="1"/>
          <p:nvPr/>
        </p:nvSpPr>
        <p:spPr>
          <a:xfrm>
            <a:off x="665163" y="3136900"/>
            <a:ext cx="7191375" cy="9525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现在要令</a:t>
            </a:r>
            <a:r>
              <a:rPr lang="zh-CN" altLang="en-US" sz="2000">
                <a:latin typeface="Times New Roman" panose="02020603050405020304" pitchFamily="18" charset="0"/>
                <a:ea typeface="楷体_GB2312" pitchFamily="49" charset="-122"/>
              </a:rPr>
              <a:t>△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t和</a:t>
            </a:r>
            <a:r>
              <a:rPr lang="zh-CN" altLang="en-US" sz="2000">
                <a:latin typeface="Times New Roman" panose="02020603050405020304" pitchFamily="18" charset="0"/>
                <a:ea typeface="楷体_GB2312" pitchFamily="49" charset="-122"/>
              </a:rPr>
              <a:t>△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趋于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，并要求极限有意义，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我们做如下假设：</a:t>
            </a: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295" name="图片 6" descr="$X)C{`}2DE3S%VVM21DZNW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63" y="4286250"/>
            <a:ext cx="2470150" cy="433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图片 7" descr="4H7U0NLS[J14DWKP45DUXO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3" y="4535488"/>
            <a:ext cx="17684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8" descr="5C8W`_UJCY{5X}N(]C8_OW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348288"/>
            <a:ext cx="461645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3" grpId="0"/>
      <p:bldP spid="1229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5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23556" name="图片 3" descr="Q`X$F[(37I_C~IF13Q~619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3675698"/>
            <a:ext cx="8280400" cy="154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矩形 2"/>
          <p:cNvSpPr/>
          <p:nvPr/>
        </p:nvSpPr>
        <p:spPr>
          <a:xfrm>
            <a:off x="167323" y="3010535"/>
            <a:ext cx="2309812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  <a:buSzTx/>
            </a:pP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 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反正弦律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890270"/>
            <a:ext cx="8132445" cy="183134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2355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962C8B-B14F-4D97-AF65-F5344CB8AC3E}" type="datetime1">
              <a:rPr kumimoji="1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2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ea typeface="宋体" panose="02010600030101010101" pitchFamily="2" charset="-122"/>
              </a:rPr>
            </a:fld>
            <a:endParaRPr lang="en-US" altLang="zh-CN" sz="14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477520"/>
            <a:ext cx="8114665" cy="54133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5035" y="474598"/>
            <a:ext cx="4969510" cy="57912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  <a:tabLst>
                <a:tab pos="1005840" algn="l"/>
              </a:tabLst>
            </a:pPr>
            <a:r>
              <a:rPr sz="3200" b="1" spc="-5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7.6	</a:t>
            </a:r>
            <a:r>
              <a:rPr sz="3200" b="1" spc="-5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布朗运动的几种变化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617" y="1267078"/>
            <a:ext cx="1962150" cy="519430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65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45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一、布朗桥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35" y="1914779"/>
            <a:ext cx="8179434" cy="142240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 marL="1448435">
              <a:lnSpc>
                <a:spcPts val="2855"/>
              </a:lnSpc>
            </a:pPr>
            <a:r>
              <a:rPr sz="2250" spc="10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250" spc="-66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6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0" dirty="0">
                <a:latin typeface="宋体" panose="02010600030101010101" pitchFamily="2" charset="-122"/>
                <a:cs typeface="宋体" panose="02010600030101010101" pitchFamily="2" charset="-122"/>
              </a:rPr>
              <a:t>是一个布朗运动，令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508125">
              <a:lnSpc>
                <a:spcPct val="100000"/>
              </a:lnSpc>
              <a:spcBef>
                <a:spcPts val="755"/>
              </a:spcBef>
            </a:pP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spc="82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50" spc="-232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5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</a:t>
            </a:r>
            <a:r>
              <a:rPr sz="2550" spc="-27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-50" dirty="0">
                <a:latin typeface="Times New Roman" panose="02020603050405020304"/>
                <a:cs typeface="Times New Roman" panose="02020603050405020304"/>
              </a:rPr>
              <a:t>tB</a:t>
            </a:r>
            <a:r>
              <a:rPr sz="2550" spc="-50" dirty="0">
                <a:latin typeface="Times New Roman" panose="02020603050405020304"/>
                <a:cs typeface="Times New Roman" panose="02020603050405020304"/>
              </a:rPr>
              <a:t>(1)</a:t>
            </a:r>
            <a:r>
              <a:rPr sz="25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50" spc="-78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spc="-7" baseline="1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3900" spc="-187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7" baseline="1000" dirty="0">
                <a:latin typeface="Symbol" panose="05050102010706020507"/>
                <a:cs typeface="Symbol" panose="05050102010706020507"/>
              </a:rPr>
              <a:t></a:t>
            </a:r>
            <a:r>
              <a:rPr sz="3900" spc="-187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i="1" spc="-7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00" i="1" spc="75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7" baseline="1000" dirty="0">
                <a:latin typeface="Symbol" panose="05050102010706020507"/>
                <a:cs typeface="Symbol" panose="05050102010706020507"/>
              </a:rPr>
              <a:t></a:t>
            </a:r>
            <a:r>
              <a:rPr sz="3900" spc="-494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-7" baseline="1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3900" baseline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sz="2250" spc="10" dirty="0">
                <a:latin typeface="宋体" panose="02010600030101010101" pitchFamily="2" charset="-122"/>
                <a:cs typeface="宋体" panose="02010600030101010101" pitchFamily="2" charset="-122"/>
              </a:rPr>
              <a:t>则称随机过程</a:t>
            </a:r>
            <a:r>
              <a:rPr sz="2250" spc="-5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spc="82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50" spc="644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27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4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spc="67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50" spc="-232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40" dirty="0">
                <a:latin typeface="Times New Roman" panose="02020603050405020304"/>
                <a:cs typeface="Times New Roman" panose="02020603050405020304"/>
              </a:rPr>
              <a:t>),0</a:t>
            </a:r>
            <a:r>
              <a:rPr sz="25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</a:t>
            </a:r>
            <a:r>
              <a:rPr sz="2550" spc="-10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</a:t>
            </a:r>
            <a:r>
              <a:rPr sz="2550" spc="-31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165" dirty="0">
                <a:latin typeface="Times New Roman" panose="02020603050405020304"/>
                <a:cs typeface="Times New Roman" panose="02020603050405020304"/>
              </a:rPr>
              <a:t>1}</a:t>
            </a:r>
            <a:r>
              <a:rPr sz="2550" spc="-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0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250" b="1" spc="1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布朗桥</a:t>
            </a:r>
            <a:r>
              <a:rPr sz="225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(Brown</a:t>
            </a:r>
            <a:r>
              <a:rPr sz="2250" spc="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Bridge)</a:t>
            </a:r>
            <a:endParaRPr sz="22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769" y="1914779"/>
            <a:ext cx="1403350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7.6.1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769" y="3572128"/>
            <a:ext cx="793750" cy="457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546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5887" y="4219828"/>
            <a:ext cx="1352550" cy="450850"/>
          </a:xfrm>
          <a:prstGeom prst="rect">
            <a:avLst/>
          </a:prstGeom>
          <a:solidFill>
            <a:srgbClr val="66FF66"/>
          </a:solidFill>
        </p:spPr>
        <p:txBody>
          <a:bodyPr vert="horz" wrap="square" lIns="0" tIns="2667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10"/>
              </a:spcBef>
            </a:pPr>
            <a:r>
              <a:rPr sz="2350" i="1" spc="30" dirty="0">
                <a:latin typeface="Times New Roman" panose="02020603050405020304"/>
                <a:cs typeface="Times New Roman" panose="02020603050405020304"/>
              </a:rPr>
              <a:t>EB</a:t>
            </a:r>
            <a:r>
              <a:rPr sz="2025" spc="44" baseline="43000" dirty="0"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23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3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50" spc="5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3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-405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1713" y="4219828"/>
            <a:ext cx="2656840" cy="450850"/>
          </a:xfrm>
          <a:prstGeom prst="rect">
            <a:avLst/>
          </a:prstGeom>
          <a:solidFill>
            <a:srgbClr val="66FF66"/>
          </a:solidFill>
        </p:spPr>
        <p:txBody>
          <a:bodyPr vert="horz" wrap="square" lIns="0" tIns="2667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210"/>
              </a:spcBef>
            </a:pPr>
            <a:r>
              <a:rPr sz="2350" i="1" spc="30" dirty="0">
                <a:latin typeface="Times New Roman" panose="02020603050405020304"/>
                <a:cs typeface="Times New Roman" panose="02020603050405020304"/>
              </a:rPr>
              <a:t>EB</a:t>
            </a:r>
            <a:r>
              <a:rPr sz="2025" spc="44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25" spc="-217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8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350" i="1" spc="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350" spc="8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350" i="1" spc="8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025" spc="120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25" spc="-209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3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5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3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-10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i="1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350" spc="20" dirty="0">
                <a:latin typeface="Times New Roman" panose="02020603050405020304"/>
                <a:cs typeface="Times New Roman" panose="02020603050405020304"/>
              </a:rPr>
              <a:t>(1</a:t>
            </a:r>
            <a:r>
              <a:rPr sz="2350" spc="20" dirty="0">
                <a:latin typeface="Symbol" panose="05050102010706020507"/>
                <a:cs typeface="Symbol" panose="05050102010706020507"/>
              </a:rPr>
              <a:t></a:t>
            </a:r>
            <a:r>
              <a:rPr sz="2350" spc="-265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i="1" spc="7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50" spc="75" dirty="0">
                <a:latin typeface="Times New Roman" panose="02020603050405020304"/>
                <a:cs typeface="Times New Roman" panose="02020603050405020304"/>
              </a:rPr>
              <a:t>)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293" y="3601846"/>
            <a:ext cx="6294120" cy="524510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3675" spc="-22" baseline="10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布朗桥</a:t>
            </a:r>
            <a:r>
              <a:rPr sz="3675" spc="-2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3675" spc="-22" baseline="10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高斯过程</a:t>
            </a:r>
            <a:r>
              <a:rPr sz="3675" spc="-2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。且对任何</a:t>
            </a:r>
            <a:r>
              <a:rPr sz="3675" spc="-41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50" spc="1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35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Symbol" panose="05050102010706020507"/>
                <a:cs typeface="Symbol" panose="05050102010706020507"/>
              </a:rPr>
              <a:t></a:t>
            </a:r>
            <a:r>
              <a:rPr sz="2350" spc="-20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i="1" spc="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350" i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Symbol" panose="05050102010706020507"/>
                <a:cs typeface="Symbol" panose="05050102010706020507"/>
              </a:rPr>
              <a:t></a:t>
            </a:r>
            <a:r>
              <a:rPr sz="2350" spc="-120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50" i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Symbol" panose="05050102010706020507"/>
                <a:cs typeface="Symbol" panose="05050102010706020507"/>
              </a:rPr>
              <a:t></a:t>
            </a:r>
            <a:r>
              <a:rPr sz="2350" spc="-305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spc="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35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75" spc="-3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，有</a:t>
            </a:r>
            <a:endParaRPr sz="367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9389" y="5443601"/>
            <a:ext cx="4746625" cy="509905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sz="3600" baseline="3000" dirty="0">
                <a:latin typeface="宋体" panose="02010600030101010101" pitchFamily="2" charset="-122"/>
                <a:cs typeface="宋体" panose="02010600030101010101" pitchFamily="2" charset="-122"/>
              </a:rPr>
              <a:t>由定义可知，</a:t>
            </a:r>
            <a:r>
              <a:rPr sz="3600" spc="-690" baseline="3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50" i="1" spc="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025" spc="67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25" spc="-209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Times New Roman" panose="02020603050405020304"/>
                <a:cs typeface="Times New Roman" panose="02020603050405020304"/>
              </a:rPr>
              <a:t>(0)</a:t>
            </a:r>
            <a:r>
              <a:rPr sz="23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25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i="1" spc="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025" spc="67" baseline="4300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25" spc="-209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-125" dirty="0">
                <a:latin typeface="Times New Roman" panose="02020603050405020304"/>
                <a:cs typeface="Times New Roman" panose="02020603050405020304"/>
              </a:rPr>
              <a:t>(1)</a:t>
            </a:r>
            <a:r>
              <a:rPr sz="23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-90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769" y="402970"/>
            <a:ext cx="4095750" cy="520065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71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0"/>
              </a:spcBef>
            </a:pPr>
            <a:r>
              <a:rPr sz="2800" spc="-5" dirty="0"/>
              <a:t>二、有吸收值的布朗运动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38111" y="1128394"/>
            <a:ext cx="8350884" cy="2353310"/>
          </a:xfrm>
          <a:custGeom>
            <a:avLst/>
            <a:gdLst/>
            <a:ahLst/>
            <a:cxnLst/>
            <a:rect l="l" t="t" r="r" b="b"/>
            <a:pathLst>
              <a:path w="8350884" h="2353310">
                <a:moveTo>
                  <a:pt x="0" y="0"/>
                </a:moveTo>
                <a:lnTo>
                  <a:pt x="0" y="2353056"/>
                </a:lnTo>
                <a:lnTo>
                  <a:pt x="8350758" y="2353056"/>
                </a:lnTo>
                <a:lnTo>
                  <a:pt x="835075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5405" y="1127379"/>
            <a:ext cx="8356600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75" spc="97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550" spc="6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6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6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5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7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50"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75" spc="3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是一个布朗运动，</a:t>
            </a:r>
            <a:r>
              <a:rPr sz="2600" i="1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30" baseline="-24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20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75" spc="2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3375" spc="-9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7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75" spc="2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首次击中</a:t>
            </a:r>
            <a:r>
              <a:rPr sz="3375" spc="-86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375" i="1" spc="7" baseline="1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375" i="1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75" spc="-3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的时刻，令</a:t>
            </a:r>
            <a:endParaRPr sz="337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5795" y="2233802"/>
            <a:ext cx="1885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latin typeface="Symbol" panose="05050102010706020507"/>
                <a:cs typeface="Symbol" panose="05050102010706020507"/>
              </a:rPr>
              <a:t></a:t>
            </a:r>
            <a:endParaRPr sz="26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2694" y="1651716"/>
            <a:ext cx="146812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890">
              <a:lnSpc>
                <a:spcPct val="100000"/>
              </a:lnSpc>
            </a:pPr>
            <a:r>
              <a:rPr sz="2600" i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600" dirty="0">
                <a:latin typeface="Symbol" panose="05050102010706020507"/>
                <a:cs typeface="Symbol" panose="05050102010706020507"/>
              </a:rPr>
              <a:t></a:t>
            </a:r>
            <a:r>
              <a:rPr sz="2600" spc="-25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-1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-22" baseline="-24000" dirty="0">
                <a:latin typeface="Times New Roman" panose="02020603050405020304"/>
                <a:cs typeface="Times New Roman" panose="02020603050405020304"/>
              </a:rPr>
              <a:t>x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770890" algn="l"/>
              </a:tabLst>
            </a:pPr>
            <a:r>
              <a:rPr sz="2600" i="1" spc="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,	</a:t>
            </a:r>
            <a:r>
              <a:rPr sz="2600" i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600" dirty="0">
                <a:latin typeface="Symbol" panose="05050102010706020507"/>
                <a:cs typeface="Symbol" panose="05050102010706020507"/>
              </a:rPr>
              <a:t></a:t>
            </a:r>
            <a:r>
              <a:rPr sz="2600" spc="-25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-1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-22" baseline="-24000" dirty="0">
                <a:latin typeface="Times New Roman" panose="02020603050405020304"/>
                <a:cs typeface="Times New Roman" panose="02020603050405020304"/>
              </a:rPr>
              <a:t>x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5795" y="1651716"/>
            <a:ext cx="89090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7" baseline="-4000" dirty="0">
                <a:latin typeface="Symbol" panose="05050102010706020507"/>
                <a:cs typeface="Symbol" panose="05050102010706020507"/>
              </a:rPr>
              <a:t></a:t>
            </a:r>
            <a:r>
              <a:rPr sz="3900" spc="-682" baseline="-400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),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5553" y="1897015"/>
            <a:ext cx="1078865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600" i="1" spc="-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-7" baseline="-10000" dirty="0">
                <a:latin typeface="Symbol" panose="05050102010706020507"/>
                <a:cs typeface="Symbol" panose="05050102010706020507"/>
              </a:rPr>
              <a:t></a:t>
            </a:r>
            <a:endParaRPr sz="3900" baseline="-10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373" y="2642488"/>
            <a:ext cx="835660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55" dirty="0"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550" i="1" spc="-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4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4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5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15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250" spc="15" dirty="0">
                <a:latin typeface="宋体" panose="02010600030101010101" pitchFamily="2" charset="-122"/>
                <a:cs typeface="宋体" panose="02010600030101010101" pitchFamily="2" charset="-122"/>
              </a:rPr>
              <a:t>是击中</a:t>
            </a:r>
            <a:r>
              <a:rPr sz="2250" spc="-1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后，永远停留在那里的布朗运动，即</a:t>
            </a:r>
            <a:r>
              <a:rPr sz="2250" spc="2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带有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250" spc="1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吸收值</a:t>
            </a:r>
            <a:r>
              <a:rPr sz="2250" spc="-61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i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的布朗运动</a:t>
            </a: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769" y="3714622"/>
            <a:ext cx="793750" cy="457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5524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7515" y="4290695"/>
            <a:ext cx="3385185" cy="873760"/>
          </a:xfrm>
          <a:custGeom>
            <a:avLst/>
            <a:gdLst/>
            <a:ahLst/>
            <a:cxnLst/>
            <a:rect l="l" t="t" r="r" b="b"/>
            <a:pathLst>
              <a:path w="3385185" h="873760">
                <a:moveTo>
                  <a:pt x="0" y="0"/>
                </a:moveTo>
                <a:lnTo>
                  <a:pt x="0" y="873252"/>
                </a:lnTo>
                <a:lnTo>
                  <a:pt x="3384804" y="873251"/>
                </a:lnTo>
                <a:lnTo>
                  <a:pt x="3384804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02391" y="4988686"/>
            <a:ext cx="36195" cy="20955"/>
          </a:xfrm>
          <a:custGeom>
            <a:avLst/>
            <a:gdLst/>
            <a:ahLst/>
            <a:cxnLst/>
            <a:rect l="l" t="t" r="r" b="b"/>
            <a:pathLst>
              <a:path w="36195" h="20954">
                <a:moveTo>
                  <a:pt x="0" y="20574"/>
                </a:moveTo>
                <a:lnTo>
                  <a:pt x="35814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38205" y="4994020"/>
            <a:ext cx="52705" cy="96520"/>
          </a:xfrm>
          <a:custGeom>
            <a:avLst/>
            <a:gdLst/>
            <a:ahLst/>
            <a:cxnLst/>
            <a:rect l="l" t="t" r="r" b="b"/>
            <a:pathLst>
              <a:path w="52704" h="96520">
                <a:moveTo>
                  <a:pt x="0" y="0"/>
                </a:moveTo>
                <a:lnTo>
                  <a:pt x="52578" y="96012"/>
                </a:lnTo>
              </a:path>
            </a:pathLst>
          </a:custGeom>
          <a:ln w="23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96879" y="4804283"/>
            <a:ext cx="474980" cy="285750"/>
          </a:xfrm>
          <a:custGeom>
            <a:avLst/>
            <a:gdLst/>
            <a:ahLst/>
            <a:cxnLst/>
            <a:rect l="l" t="t" r="r" b="b"/>
            <a:pathLst>
              <a:path w="474979" h="285750">
                <a:moveTo>
                  <a:pt x="0" y="285750"/>
                </a:moveTo>
                <a:lnTo>
                  <a:pt x="69341" y="0"/>
                </a:lnTo>
                <a:lnTo>
                  <a:pt x="474726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72673" y="4762372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>
                <a:moveTo>
                  <a:pt x="0" y="0"/>
                </a:moveTo>
                <a:lnTo>
                  <a:pt x="622554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948561" y="4509896"/>
            <a:ext cx="93980" cy="501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50"/>
              </a:lnSpc>
            </a:pPr>
            <a:r>
              <a:rPr sz="3350" spc="-185" dirty="0">
                <a:latin typeface="Symbol" panose="05050102010706020507"/>
                <a:cs typeface="Symbol" panose="05050102010706020507"/>
              </a:rPr>
              <a:t>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4291" y="4454779"/>
            <a:ext cx="118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latin typeface="Symbol" panose="05050102010706020507"/>
                <a:cs typeface="Symbol" panose="05050102010706020507"/>
              </a:rPr>
              <a:t></a:t>
            </a:r>
            <a:endParaRPr sz="1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42287" y="4823586"/>
            <a:ext cx="7366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300" i="1" dirty="0">
                <a:latin typeface="Times New Roman" panose="02020603050405020304"/>
                <a:cs typeface="Times New Roman" panose="02020603050405020304"/>
              </a:rPr>
              <a:t>x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32657" y="4345805"/>
            <a:ext cx="73152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935" indent="-102870">
              <a:lnSpc>
                <a:spcPct val="100000"/>
              </a:lnSpc>
              <a:buFont typeface="Symbol" panose="05050102010706020507"/>
              <a:buChar char=""/>
              <a:tabLst>
                <a:tab pos="242570" algn="l"/>
                <a:tab pos="440690" algn="l"/>
              </a:tabLst>
            </a:pPr>
            <a:r>
              <a:rPr sz="1300" i="1" u="sng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u="sng" dirty="0">
                <a:latin typeface="Times New Roman" panose="02020603050405020304"/>
                <a:cs typeface="Times New Roman" panose="02020603050405020304"/>
              </a:rPr>
              <a:t>y	</a:t>
            </a: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635"/>
              </a:lnSpc>
              <a:spcBef>
                <a:spcPts val="75"/>
              </a:spcBef>
              <a:tabLst>
                <a:tab pos="271145" algn="l"/>
              </a:tabLst>
            </a:pP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e	</a:t>
            </a:r>
            <a:r>
              <a:rPr sz="1950" spc="37" baseline="30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50" i="1" spc="37" baseline="3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44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dy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90165" y="4323460"/>
            <a:ext cx="59055" cy="137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9202" y="4553839"/>
            <a:ext cx="152273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35"/>
              </a:lnSpc>
            </a:pP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00" i="1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200" spc="50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2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</a:t>
            </a:r>
            <a:endParaRPr sz="22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84503" y="4375474"/>
            <a:ext cx="35814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>
              <a:lnSpc>
                <a:spcPct val="100000"/>
              </a:lnSpc>
            </a:pPr>
            <a:r>
              <a:rPr sz="2200" spc="15" dirty="0">
                <a:latin typeface="Times New Roman" panose="02020603050405020304"/>
                <a:cs typeface="Times New Roman" panose="02020603050405020304"/>
              </a:rPr>
              <a:t>2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785"/>
              </a:lnSpc>
              <a:spcBef>
                <a:spcPts val="510"/>
              </a:spcBef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i="1" spc="-110" dirty="0">
                <a:latin typeface="Symbol" panose="05050102010706020507"/>
                <a:cs typeface="Symbol" panose="05050102010706020507"/>
              </a:rPr>
              <a:t>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3293" y="3710051"/>
            <a:ext cx="6775450" cy="485775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ts val="2870"/>
              </a:lnSpc>
            </a:pPr>
            <a:r>
              <a:rPr sz="2550" i="1" spc="1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5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1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1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80" dirty="0">
                <a:latin typeface="宋体" panose="02010600030101010101" pitchFamily="2" charset="-122"/>
                <a:cs typeface="宋体" panose="02010600030101010101" pitchFamily="2" charset="-122"/>
              </a:rPr>
              <a:t>的分布：离散部分和连续部分分别是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27515" y="5227954"/>
            <a:ext cx="3385185" cy="872490"/>
          </a:xfrm>
          <a:custGeom>
            <a:avLst/>
            <a:gdLst/>
            <a:ahLst/>
            <a:cxnLst/>
            <a:rect l="l" t="t" r="r" b="b"/>
            <a:pathLst>
              <a:path w="3385185" h="872489">
                <a:moveTo>
                  <a:pt x="0" y="0"/>
                </a:moveTo>
                <a:lnTo>
                  <a:pt x="0" y="872490"/>
                </a:lnTo>
                <a:lnTo>
                  <a:pt x="3384804" y="872489"/>
                </a:lnTo>
                <a:lnTo>
                  <a:pt x="3384804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15345" y="5925184"/>
            <a:ext cx="36830" cy="20955"/>
          </a:xfrm>
          <a:custGeom>
            <a:avLst/>
            <a:gdLst/>
            <a:ahLst/>
            <a:cxnLst/>
            <a:rect l="l" t="t" r="r" b="b"/>
            <a:pathLst>
              <a:path w="36829" h="20954">
                <a:moveTo>
                  <a:pt x="0" y="20574"/>
                </a:moveTo>
                <a:lnTo>
                  <a:pt x="36576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51921" y="5931280"/>
            <a:ext cx="52705" cy="95250"/>
          </a:xfrm>
          <a:custGeom>
            <a:avLst/>
            <a:gdLst/>
            <a:ahLst/>
            <a:cxnLst/>
            <a:rect l="l" t="t" r="r" b="b"/>
            <a:pathLst>
              <a:path w="52704" h="95250">
                <a:moveTo>
                  <a:pt x="0" y="0"/>
                </a:moveTo>
                <a:lnTo>
                  <a:pt x="52578" y="95250"/>
                </a:lnTo>
              </a:path>
            </a:pathLst>
          </a:custGeom>
          <a:ln w="23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09833" y="5740780"/>
            <a:ext cx="475615" cy="285750"/>
          </a:xfrm>
          <a:custGeom>
            <a:avLst/>
            <a:gdLst/>
            <a:ahLst/>
            <a:cxnLst/>
            <a:rect l="l" t="t" r="r" b="b"/>
            <a:pathLst>
              <a:path w="475614" h="285750">
                <a:moveTo>
                  <a:pt x="0" y="285750"/>
                </a:moveTo>
                <a:lnTo>
                  <a:pt x="70103" y="0"/>
                </a:lnTo>
                <a:lnTo>
                  <a:pt x="475488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85627" y="5699633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6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05533" y="5391277"/>
            <a:ext cx="7366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300" i="1" dirty="0">
                <a:latin typeface="Times New Roman" panose="02020603050405020304"/>
                <a:cs typeface="Times New Roman" panose="02020603050405020304"/>
              </a:rPr>
              <a:t>y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63606" y="5760033"/>
            <a:ext cx="3638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3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spc="35" dirty="0">
                <a:latin typeface="Symbol" panose="05050102010706020507"/>
                <a:cs typeface="Symbol" panose="05050102010706020507"/>
              </a:rPr>
              <a:t></a:t>
            </a:r>
            <a:r>
              <a:rPr sz="1300" spc="3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30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x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62277" y="5345048"/>
            <a:ext cx="996950" cy="60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527050" algn="l"/>
              </a:tabLst>
            </a:pPr>
            <a:r>
              <a:rPr sz="5025" spc="-7" baseline="-13000" dirty="0">
                <a:latin typeface="Symbol" panose="05050102010706020507"/>
                <a:cs typeface="Symbol" panose="05050102010706020507"/>
              </a:rPr>
              <a:t></a:t>
            </a:r>
            <a:r>
              <a:rPr sz="5025" spc="442" baseline="-13000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e	</a:t>
            </a:r>
            <a:r>
              <a:rPr sz="1950" spc="37" baseline="30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50" i="1" spc="37" baseline="3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-22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du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62372" y="5259958"/>
            <a:ext cx="2921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7145" algn="r">
              <a:lnSpc>
                <a:spcPts val="630"/>
              </a:lnSpc>
            </a:pPr>
            <a:r>
              <a:rPr sz="9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110"/>
              </a:lnSpc>
              <a:tabLst>
                <a:tab pos="291465" algn="l"/>
              </a:tabLst>
            </a:pPr>
            <a:r>
              <a:rPr sz="1950" baseline="-34000" dirty="0">
                <a:latin typeface="Symbol" panose="05050102010706020507"/>
                <a:cs typeface="Symbol" panose="05050102010706020507"/>
              </a:rPr>
              <a:t></a:t>
            </a:r>
            <a:r>
              <a:rPr sz="1950" spc="-284" baseline="-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u="sng" dirty="0">
                <a:latin typeface="Times New Roman" panose="02020603050405020304"/>
                <a:cs typeface="Times New Roman" panose="02020603050405020304"/>
              </a:rPr>
              <a:t>u	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79363" y="5491098"/>
            <a:ext cx="153543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35"/>
              </a:lnSpc>
            </a:pP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00" i="1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</a:t>
            </a:r>
            <a:r>
              <a:rPr sz="2200" spc="145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i="1" spc="-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2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</a:t>
            </a:r>
            <a:endParaRPr sz="22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97457" y="5312902"/>
            <a:ext cx="358775" cy="75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2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785"/>
              </a:lnSpc>
              <a:spcBef>
                <a:spcPts val="500"/>
              </a:spcBef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i="1" spc="-110" dirty="0">
                <a:latin typeface="Symbol" panose="05050102010706020507"/>
                <a:cs typeface="Symbol" panose="05050102010706020507"/>
              </a:rPr>
              <a:t>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769" y="402970"/>
            <a:ext cx="4451350" cy="520065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71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0"/>
              </a:spcBef>
            </a:pPr>
            <a:r>
              <a:rPr sz="2800" spc="-5" dirty="0"/>
              <a:t>三、在原点反射的布朗运动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38111" y="1409572"/>
            <a:ext cx="8257540" cy="1130300"/>
          </a:xfrm>
          <a:prstGeom prst="rect">
            <a:avLst/>
          </a:prstGeom>
          <a:solidFill>
            <a:srgbClr val="FFFA00"/>
          </a:solidFill>
        </p:spPr>
        <p:txBody>
          <a:bodyPr vert="horz" wrap="square" lIns="0" tIns="0" rIns="0" bIns="0" rtlCol="0">
            <a:spAutoFit/>
          </a:bodyPr>
          <a:lstStyle/>
          <a:p>
            <a:pPr marL="567055">
              <a:lnSpc>
                <a:spcPts val="2840"/>
              </a:lnSpc>
              <a:tabLst>
                <a:tab pos="7639050" algn="l"/>
              </a:tabLst>
            </a:pPr>
            <a:r>
              <a:rPr sz="2200" spc="70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6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5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10" dirty="0">
                <a:latin typeface="宋体" panose="02010600030101010101" pitchFamily="2" charset="-122"/>
                <a:cs typeface="宋体" panose="02010600030101010101" pitchFamily="2" charset="-122"/>
              </a:rPr>
              <a:t>是一个布朗运动，令</a:t>
            </a:r>
            <a:r>
              <a:rPr sz="2200" spc="-71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550" i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4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45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5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5" dirty="0">
                <a:latin typeface="Times New Roman" panose="02020603050405020304"/>
                <a:cs typeface="Times New Roman" panose="02020603050405020304"/>
              </a:rPr>
              <a:t>|,</a:t>
            </a:r>
            <a:r>
              <a:rPr sz="2550" spc="-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60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5" dirty="0">
                <a:latin typeface="Times New Roman" panose="02020603050405020304"/>
                <a:cs typeface="Times New Roman" panose="02020603050405020304"/>
              </a:rPr>
              <a:t>0	</a:t>
            </a:r>
            <a:r>
              <a:rPr sz="2200" spc="100" dirty="0">
                <a:latin typeface="宋体" panose="02010600030101010101" pitchFamily="2" charset="-122"/>
                <a:cs typeface="宋体" panose="02010600030101010101" pitchFamily="2" charset="-122"/>
              </a:rPr>
              <a:t>则称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9050">
              <a:lnSpc>
                <a:spcPct val="100000"/>
              </a:lnSpc>
              <a:spcBef>
                <a:spcPts val="330"/>
              </a:spcBef>
            </a:pPr>
            <a:r>
              <a:rPr sz="2550" spc="-12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-1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550" i="1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3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50" spc="-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3300" spc="52" baseline="10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在原点反射的布朗运动</a:t>
            </a:r>
            <a:r>
              <a:rPr sz="3300" spc="52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3300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769" y="3714622"/>
            <a:ext cx="793750" cy="457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5524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3293" y="3710051"/>
            <a:ext cx="2946400" cy="45720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2765"/>
              </a:lnSpc>
            </a:pPr>
            <a:r>
              <a:rPr sz="2450" i="1" spc="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50" i="1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5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50" spc="5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450" spc="-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50" i="1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15" dirty="0">
                <a:latin typeface="Symbol" panose="05050102010706020507"/>
                <a:cs typeface="Symbol" panose="05050102010706020507"/>
              </a:rPr>
              <a:t></a:t>
            </a:r>
            <a:r>
              <a:rPr sz="2450" spc="-10" dirty="0">
                <a:latin typeface="Symbol" panose="05050102010706020507"/>
                <a:cs typeface="Symbol" panose="05050102010706020507"/>
              </a:rPr>
              <a:t></a:t>
            </a:r>
            <a:r>
              <a:rPr sz="2450" spc="1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45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85" dirty="0">
                <a:latin typeface="宋体" panose="02010600030101010101" pitchFamily="2" charset="-122"/>
                <a:cs typeface="宋体" panose="02010600030101010101" pitchFamily="2" charset="-122"/>
              </a:rPr>
              <a:t>的分布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4595" y="4290695"/>
            <a:ext cx="4662170" cy="873760"/>
          </a:xfrm>
          <a:custGeom>
            <a:avLst/>
            <a:gdLst/>
            <a:ahLst/>
            <a:cxnLst/>
            <a:rect l="l" t="t" r="r" b="b"/>
            <a:pathLst>
              <a:path w="4662170" h="873760">
                <a:moveTo>
                  <a:pt x="0" y="0"/>
                </a:moveTo>
                <a:lnTo>
                  <a:pt x="0" y="873252"/>
                </a:lnTo>
                <a:lnTo>
                  <a:pt x="4661915" y="873251"/>
                </a:lnTo>
                <a:lnTo>
                  <a:pt x="466191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94137" y="4988686"/>
            <a:ext cx="36830" cy="20955"/>
          </a:xfrm>
          <a:custGeom>
            <a:avLst/>
            <a:gdLst/>
            <a:ahLst/>
            <a:cxnLst/>
            <a:rect l="l" t="t" r="r" b="b"/>
            <a:pathLst>
              <a:path w="36829" h="20954">
                <a:moveTo>
                  <a:pt x="0" y="20574"/>
                </a:moveTo>
                <a:lnTo>
                  <a:pt x="36576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30713" y="4994020"/>
            <a:ext cx="52705" cy="96520"/>
          </a:xfrm>
          <a:custGeom>
            <a:avLst/>
            <a:gdLst/>
            <a:ahLst/>
            <a:cxnLst/>
            <a:rect l="l" t="t" r="r" b="b"/>
            <a:pathLst>
              <a:path w="52704" h="96520">
                <a:moveTo>
                  <a:pt x="0" y="0"/>
                </a:moveTo>
                <a:lnTo>
                  <a:pt x="52578" y="96012"/>
                </a:lnTo>
              </a:path>
            </a:pathLst>
          </a:custGeom>
          <a:ln w="23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89387" y="4804283"/>
            <a:ext cx="474980" cy="285750"/>
          </a:xfrm>
          <a:custGeom>
            <a:avLst/>
            <a:gdLst/>
            <a:ahLst/>
            <a:cxnLst/>
            <a:rect l="l" t="t" r="r" b="b"/>
            <a:pathLst>
              <a:path w="474979" h="285750">
                <a:moveTo>
                  <a:pt x="0" y="285750"/>
                </a:moveTo>
                <a:lnTo>
                  <a:pt x="69341" y="0"/>
                </a:lnTo>
                <a:lnTo>
                  <a:pt x="474726" y="0"/>
                </a:lnTo>
              </a:path>
            </a:pathLst>
          </a:custGeom>
          <a:ln w="117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43995" y="4573396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976" y="0"/>
                </a:lnTo>
              </a:path>
            </a:pathLst>
          </a:custGeom>
          <a:ln w="58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27157" y="4823586"/>
            <a:ext cx="21526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50" dirty="0">
                <a:latin typeface="Symbol" panose="05050102010706020507"/>
                <a:cs typeface="Symbol" panose="05050102010706020507"/>
              </a:rPr>
              <a:t></a:t>
            </a:r>
            <a:r>
              <a:rPr sz="1300" dirty="0">
                <a:latin typeface="Symbol" panose="05050102010706020507"/>
                <a:cs typeface="Symbol" panose="05050102010706020507"/>
              </a:rPr>
              <a:t></a:t>
            </a:r>
            <a:endParaRPr sz="1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6530" y="4553839"/>
            <a:ext cx="151828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35"/>
              </a:lnSpc>
            </a:pPr>
            <a:r>
              <a:rPr sz="2200" i="1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i="1" spc="-90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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20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</a:t>
            </a:r>
            <a:endParaRPr sz="22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84325" y="4454779"/>
            <a:ext cx="7366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300" i="1" dirty="0">
                <a:latin typeface="Times New Roman" panose="02020603050405020304"/>
                <a:cs typeface="Times New Roman" panose="02020603050405020304"/>
              </a:rPr>
              <a:t>y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41112" y="4323460"/>
            <a:ext cx="26670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630"/>
              </a:lnSpc>
            </a:pPr>
            <a:r>
              <a:rPr sz="90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1110"/>
              </a:lnSpc>
            </a:pPr>
            <a:r>
              <a:rPr sz="1950" baseline="-34000" dirty="0">
                <a:latin typeface="Symbol" panose="05050102010706020507"/>
                <a:cs typeface="Symbol" panose="05050102010706020507"/>
              </a:rPr>
              <a:t></a:t>
            </a:r>
            <a:r>
              <a:rPr sz="1950" spc="-284" baseline="-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u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1069" y="4407789"/>
            <a:ext cx="2298065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527050" algn="l"/>
              </a:tabLst>
            </a:pPr>
            <a:r>
              <a:rPr sz="5025" spc="-7" baseline="-13000" dirty="0">
                <a:latin typeface="Symbol" panose="05050102010706020507"/>
                <a:cs typeface="Symbol" panose="05050102010706020507"/>
              </a:rPr>
              <a:t></a:t>
            </a:r>
            <a:r>
              <a:rPr sz="5025" spc="442" baseline="-13000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e	</a:t>
            </a:r>
            <a:r>
              <a:rPr sz="1950" spc="37" baseline="30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50" i="1" spc="37" baseline="3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97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du</a:t>
            </a:r>
            <a:r>
              <a:rPr sz="2200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0" dirty="0">
                <a:latin typeface="Symbol" panose="05050102010706020507"/>
                <a:cs typeface="Symbol" panose="05050102010706020507"/>
              </a:rPr>
              <a:t></a:t>
            </a:r>
            <a:r>
              <a:rPr sz="2200" spc="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00" spc="-32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2200" spc="15" dirty="0">
                <a:latin typeface="Symbol" panose="05050102010706020507"/>
                <a:cs typeface="Symbol" panose="05050102010706020507"/>
              </a:rPr>
              <a:t></a:t>
            </a:r>
            <a:r>
              <a:rPr sz="220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spc="10" dirty="0">
                <a:latin typeface="Times New Roman" panose="02020603050405020304"/>
                <a:cs typeface="Times New Roman" panose="02020603050405020304"/>
              </a:rPr>
              <a:t>0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5181" y="4375569"/>
            <a:ext cx="622935" cy="75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243840" algn="l"/>
                <a:tab pos="622300" algn="l"/>
              </a:tabLst>
            </a:pPr>
            <a:r>
              <a:rPr sz="2200" u="sng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sng" spc="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u="sng" spc="10" dirty="0">
                <a:latin typeface="Times New Roman" panose="02020603050405020304"/>
                <a:cs typeface="Times New Roman" panose="02020603050405020304"/>
              </a:rPr>
              <a:t>2	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10820">
              <a:lnSpc>
                <a:spcPts val="2785"/>
              </a:lnSpc>
              <a:spcBef>
                <a:spcPts val="510"/>
              </a:spcBef>
            </a:pP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i="1" spc="-65" dirty="0">
                <a:latin typeface="Symbol" panose="05050102010706020507"/>
                <a:cs typeface="Symbol" panose="05050102010706020507"/>
              </a:rPr>
              <a:t></a:t>
            </a:r>
            <a:r>
              <a:rPr sz="2200" i="1" spc="-65" dirty="0">
                <a:latin typeface="Times New Roman" panose="02020603050405020304"/>
                <a:cs typeface="Times New Roman" panose="02020603050405020304"/>
              </a:rPr>
              <a:t>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769" y="402970"/>
            <a:ext cx="3028950" cy="520065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71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0"/>
              </a:spcBef>
            </a:pPr>
            <a:r>
              <a:rPr sz="2800" spc="-5" dirty="0"/>
              <a:t>四、几何布朗运动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46493" y="1128394"/>
            <a:ext cx="8267700" cy="1003935"/>
          </a:xfrm>
          <a:prstGeom prst="rect">
            <a:avLst/>
          </a:prstGeom>
          <a:solidFill>
            <a:srgbClr val="FFFA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250"/>
              </a:spcBef>
              <a:tabLst>
                <a:tab pos="7651750" algn="l"/>
              </a:tabLst>
            </a:pPr>
            <a:r>
              <a:rPr sz="2200" spc="40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200" spc="-7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spc="2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9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-1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18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15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55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95" dirty="0">
                <a:latin typeface="宋体" panose="02010600030101010101" pitchFamily="2" charset="-122"/>
                <a:cs typeface="宋体" panose="02010600030101010101" pitchFamily="2" charset="-122"/>
              </a:rPr>
              <a:t>是一个</a:t>
            </a:r>
            <a:r>
              <a:rPr sz="2200" spc="114" dirty="0"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r>
              <a:rPr sz="2200" spc="195" dirty="0">
                <a:latin typeface="宋体" panose="02010600030101010101" pitchFamily="2" charset="-122"/>
                <a:cs typeface="宋体" panose="02010600030101010101" pitchFamily="2" charset="-122"/>
              </a:rPr>
              <a:t>朗运</a:t>
            </a:r>
            <a:r>
              <a:rPr sz="2200" spc="125" dirty="0"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sz="2200" spc="19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00" spc="40" dirty="0">
                <a:latin typeface="宋体" panose="02010600030101010101" pitchFamily="2" charset="-122"/>
                <a:cs typeface="宋体" panose="02010600030101010101" pitchFamily="2" charset="-122"/>
              </a:rPr>
              <a:t>令</a:t>
            </a:r>
            <a:r>
              <a:rPr sz="2200" spc="-4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50" i="1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1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17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17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50" i="1" spc="187" baseline="43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spc="120" baseline="43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50" i="1" baseline="43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-300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baseline="430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250" spc="-16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50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195" dirty="0">
                <a:latin typeface="宋体" panose="02010600030101010101" pitchFamily="2" charset="-122"/>
                <a:cs typeface="宋体" panose="02010600030101010101" pitchFamily="2" charset="-122"/>
              </a:rPr>
              <a:t>则称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9050" marR="635">
              <a:lnSpc>
                <a:spcPct val="100000"/>
              </a:lnSpc>
              <a:spcBef>
                <a:spcPts val="335"/>
              </a:spcBef>
            </a:pPr>
            <a:r>
              <a:rPr sz="2550" spc="6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5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4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8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-8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5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5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200" b="1" spc="5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几何布朗运动</a:t>
            </a:r>
            <a:r>
              <a:rPr sz="2200" spc="5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635" y="2419223"/>
            <a:ext cx="794385" cy="457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5524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761" y="2419223"/>
            <a:ext cx="5832475" cy="46863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930"/>
              </a:lnSpc>
            </a:pPr>
            <a:r>
              <a:rPr sz="260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600" spc="-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i="1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5" dirty="0">
                <a:latin typeface="Symbol" panose="05050102010706020507"/>
                <a:cs typeface="Symbol" panose="05050102010706020507"/>
              </a:rPr>
              <a:t></a:t>
            </a:r>
            <a:r>
              <a:rPr sz="2600" spc="-10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70" dirty="0">
                <a:latin typeface="宋体" panose="02010600030101010101" pitchFamily="2" charset="-122"/>
                <a:cs typeface="宋体" panose="02010600030101010101" pitchFamily="2" charset="-122"/>
              </a:rPr>
              <a:t>的均值函数和方差函数分别为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895" y="2995295"/>
            <a:ext cx="1690370" cy="513080"/>
          </a:xfrm>
          <a:custGeom>
            <a:avLst/>
            <a:gdLst/>
            <a:ahLst/>
            <a:cxnLst/>
            <a:rect l="l" t="t" r="r" b="b"/>
            <a:pathLst>
              <a:path w="1690370" h="513079">
                <a:moveTo>
                  <a:pt x="0" y="0"/>
                </a:moveTo>
                <a:lnTo>
                  <a:pt x="0" y="512825"/>
                </a:lnTo>
                <a:lnTo>
                  <a:pt x="1690115" y="512825"/>
                </a:lnTo>
                <a:lnTo>
                  <a:pt x="169011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32315" y="3060064"/>
            <a:ext cx="64135" cy="199390"/>
          </a:xfrm>
          <a:custGeom>
            <a:avLst/>
            <a:gdLst/>
            <a:ahLst/>
            <a:cxnLst/>
            <a:rect l="l" t="t" r="r" b="b"/>
            <a:pathLst>
              <a:path w="64135" h="199389">
                <a:moveTo>
                  <a:pt x="64007" y="0"/>
                </a:moveTo>
                <a:lnTo>
                  <a:pt x="0" y="198882"/>
                </a:lnTo>
              </a:path>
            </a:pathLst>
          </a:custGeom>
          <a:ln w="71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76895" y="2995295"/>
            <a:ext cx="1690370" cy="5130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1595">
              <a:lnSpc>
                <a:spcPct val="100000"/>
              </a:lnSpc>
              <a:spcBef>
                <a:spcPts val="215"/>
              </a:spcBef>
            </a:pP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EX </a:t>
            </a:r>
            <a:r>
              <a:rPr sz="270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00" spc="5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</a:t>
            </a:r>
            <a:r>
              <a:rPr sz="2700" i="1" spc="4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325" i="1" spc="60" baseline="43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25" i="1" spc="-22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25" spc="15" baseline="43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325" baseline="4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8367" y="2995295"/>
            <a:ext cx="2749550" cy="513080"/>
          </a:xfrm>
          <a:prstGeom prst="rect">
            <a:avLst/>
          </a:prstGeom>
          <a:solidFill>
            <a:srgbClr val="66FF66"/>
          </a:solidFill>
        </p:spPr>
        <p:txBody>
          <a:bodyPr vert="horz" wrap="square" lIns="0" tIns="2730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15"/>
              </a:spcBef>
            </a:pPr>
            <a:r>
              <a:rPr sz="2700" i="1" spc="40" dirty="0"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270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i="1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i="1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00" spc="40" dirty="0">
                <a:latin typeface="Times New Roman" panose="02020603050405020304"/>
                <a:cs typeface="Times New Roman" panose="02020603050405020304"/>
              </a:rPr>
              <a:t>))</a:t>
            </a:r>
            <a:r>
              <a:rPr sz="27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700" spc="-100" dirty="0">
                <a:latin typeface="Symbol" panose="05050102010706020507"/>
                <a:cs typeface="Symbol" panose="05050102010706020507"/>
              </a:rPr>
              <a:t></a:t>
            </a:r>
            <a:r>
              <a:rPr sz="2700" i="1" spc="6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325" spc="97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25" i="1" spc="97" baseline="43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325" i="1" spc="644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2700" spc="-265" dirty="0">
                <a:latin typeface="Symbol" panose="05050102010706020507"/>
                <a:cs typeface="Symbol" panose="05050102010706020507"/>
              </a:rPr>
              <a:t></a:t>
            </a:r>
            <a:r>
              <a:rPr sz="2700" i="1" spc="4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325" i="1" spc="60" baseline="43000" dirty="0">
                <a:latin typeface="Times New Roman" panose="02020603050405020304"/>
                <a:cs typeface="Times New Roman" panose="02020603050405020304"/>
              </a:rPr>
              <a:t>t</a:t>
            </a:r>
            <a:endParaRPr sz="2325" baseline="4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769" y="4580254"/>
            <a:ext cx="8229600" cy="1473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1270" rIns="0" bIns="0" rtlCol="0">
            <a:spAutoFit/>
          </a:bodyPr>
          <a:lstStyle/>
          <a:p>
            <a:pPr indent="-635">
              <a:lnSpc>
                <a:spcPct val="100000"/>
              </a:lnSpc>
              <a:spcBef>
                <a:spcPts val="10"/>
              </a:spcBef>
            </a:pPr>
            <a:r>
              <a:rPr sz="2200" spc="35" dirty="0">
                <a:latin typeface="宋体" panose="02010600030101010101" pitchFamily="2" charset="-122"/>
                <a:cs typeface="宋体" panose="02010600030101010101" pitchFamily="2" charset="-122"/>
              </a:rPr>
              <a:t>设某人拥有某种股票的交割时刻为</a:t>
            </a:r>
            <a:r>
              <a:rPr sz="2200" spc="-5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i="1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，交割价格为</a:t>
            </a:r>
            <a:r>
              <a:rPr sz="2200" spc="-4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200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5" dirty="0">
                <a:latin typeface="宋体" panose="02010600030101010101" pitchFamily="2" charset="-122"/>
                <a:cs typeface="宋体" panose="02010600030101010101" pitchFamily="2" charset="-122"/>
              </a:rPr>
              <a:t>的欧式看涨期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r>
              <a:rPr sz="2200" spc="-10" dirty="0">
                <a:latin typeface="宋体" panose="02010600030101010101" pitchFamily="2" charset="-122"/>
                <a:cs typeface="宋体" panose="02010600030101010101" pitchFamily="2" charset="-122"/>
              </a:rPr>
              <a:t>权，即他具有在时刻</a:t>
            </a:r>
            <a:r>
              <a:rPr sz="2200" spc="-484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40" dirty="0">
                <a:latin typeface="宋体" panose="02010600030101010101" pitchFamily="2" charset="-122"/>
                <a:cs typeface="宋体" panose="02010600030101010101" pitchFamily="2" charset="-122"/>
              </a:rPr>
              <a:t>固定的价格</a:t>
            </a:r>
            <a:r>
              <a:rPr sz="2200" spc="-4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200" i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5" dirty="0">
                <a:latin typeface="宋体" panose="02010600030101010101" pitchFamily="2" charset="-122"/>
                <a:cs typeface="宋体" panose="02010600030101010101" pitchFamily="2" charset="-122"/>
              </a:rPr>
              <a:t>购买一股这种股票的权利。假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5"/>
              </a:spcBef>
            </a:pPr>
            <a:r>
              <a:rPr sz="2200" spc="30" dirty="0">
                <a:latin typeface="宋体" panose="02010600030101010101" pitchFamily="2" charset="-122"/>
                <a:cs typeface="宋体" panose="02010600030101010101" pitchFamily="2" charset="-122"/>
              </a:rPr>
              <a:t>定这种股票目前的价格为 </a:t>
            </a:r>
            <a:r>
              <a:rPr sz="2200" i="1" spc="3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30" dirty="0">
                <a:latin typeface="宋体" panose="02010600030101010101" pitchFamily="2" charset="-122"/>
                <a:cs typeface="宋体" panose="02010600030101010101" pitchFamily="2" charset="-122"/>
              </a:rPr>
              <a:t>，并按几何布朗运动变化，计算拥有这 </a:t>
            </a:r>
            <a:r>
              <a:rPr sz="2200" spc="-10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spc="25" dirty="0">
                <a:latin typeface="宋体" panose="02010600030101010101" pitchFamily="2" charset="-122"/>
                <a:cs typeface="宋体" panose="02010600030101010101" pitchFamily="2" charset="-122"/>
              </a:rPr>
              <a:t>个期权的平均价值。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8769" y="4075048"/>
            <a:ext cx="3994150" cy="457200"/>
          </a:xfrm>
          <a:custGeom>
            <a:avLst/>
            <a:gdLst/>
            <a:ahLst/>
            <a:cxnLst/>
            <a:rect l="l" t="t" r="r" b="b"/>
            <a:pathLst>
              <a:path w="3994150" h="457200">
                <a:moveTo>
                  <a:pt x="0" y="0"/>
                </a:moveTo>
                <a:lnTo>
                  <a:pt x="0" y="457200"/>
                </a:lnTo>
                <a:lnTo>
                  <a:pt x="3993641" y="457200"/>
                </a:lnTo>
                <a:lnTo>
                  <a:pt x="39936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8769" y="4110101"/>
            <a:ext cx="3994150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  <a:tabLst>
                <a:tab pos="1157605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7.6.1	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（股票期权的价值）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769" y="402970"/>
            <a:ext cx="3740150" cy="520065"/>
          </a:xfrm>
          <a:prstGeom prst="rect">
            <a:avLst/>
          </a:prstGeom>
          <a:solidFill>
            <a:srgbClr val="66CCFF"/>
          </a:solidFill>
        </p:spPr>
        <p:txBody>
          <a:bodyPr vert="horz" wrap="square" lIns="0" tIns="571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0"/>
              </a:spcBef>
            </a:pPr>
            <a:r>
              <a:rPr sz="2800" spc="-5" dirty="0"/>
              <a:t>五、有漂移的布朗运动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39635" y="1050670"/>
            <a:ext cx="8202930" cy="1116330"/>
          </a:xfrm>
          <a:prstGeom prst="rect">
            <a:avLst/>
          </a:prstGeom>
          <a:solidFill>
            <a:srgbClr val="FFFA00"/>
          </a:solidFill>
        </p:spPr>
        <p:txBody>
          <a:bodyPr vert="horz" wrap="square" lIns="0" tIns="0" rIns="0" bIns="0" rtlCol="0">
            <a:spAutoFit/>
          </a:bodyPr>
          <a:lstStyle/>
          <a:p>
            <a:pPr marL="563245">
              <a:lnSpc>
                <a:spcPts val="2835"/>
              </a:lnSpc>
            </a:pPr>
            <a:r>
              <a:rPr sz="2200" spc="65" dirty="0">
                <a:latin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2500" spc="6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00" i="1" spc="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6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i="1" spc="6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6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0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i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5" dirty="0">
                <a:latin typeface="Symbol" panose="05050102010706020507"/>
                <a:cs typeface="Symbol" panose="05050102010706020507"/>
              </a:rPr>
              <a:t></a:t>
            </a:r>
            <a:r>
              <a:rPr sz="2500" spc="-55" dirty="0">
                <a:latin typeface="Symbol" panose="05050102010706020507"/>
                <a:cs typeface="Symbol" panose="05050102010706020507"/>
              </a:rPr>
              <a:t></a:t>
            </a:r>
            <a:r>
              <a:rPr sz="2500" spc="25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200" spc="25" dirty="0">
                <a:latin typeface="宋体" panose="02010600030101010101" pitchFamily="2" charset="-122"/>
                <a:cs typeface="宋体" panose="02010600030101010101" pitchFamily="2" charset="-122"/>
              </a:rPr>
              <a:t>是一个标准布朗运动，</a:t>
            </a:r>
            <a:r>
              <a:rPr sz="2200" spc="3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00" i="1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5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00" spc="65" dirty="0">
                <a:latin typeface="Symbol" panose="05050102010706020507"/>
                <a:cs typeface="Symbol" panose="05050102010706020507"/>
              </a:rPr>
              <a:t></a:t>
            </a:r>
            <a:r>
              <a:rPr sz="2500" i="1" spc="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6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i="1" spc="6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6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500" spc="-90" dirty="0">
                <a:latin typeface="Symbol" panose="05050102010706020507"/>
                <a:cs typeface="Symbol" panose="05050102010706020507"/>
              </a:rPr>
              <a:t></a:t>
            </a:r>
            <a:r>
              <a:rPr sz="2650" i="1" spc="-55" dirty="0">
                <a:latin typeface="Symbol" panose="05050102010706020507"/>
                <a:cs typeface="Symbol" panose="05050102010706020507"/>
              </a:rPr>
              <a:t></a:t>
            </a:r>
            <a:r>
              <a:rPr sz="2500" i="1" spc="-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i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00" spc="-33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我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2200" spc="80" dirty="0">
                <a:latin typeface="宋体" panose="02010600030101010101" pitchFamily="2" charset="-122"/>
                <a:cs typeface="宋体" panose="02010600030101010101" pitchFamily="2" charset="-122"/>
              </a:rPr>
              <a:t>们称</a:t>
            </a:r>
            <a:r>
              <a:rPr sz="2500" spc="8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00" i="1" spc="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00" i="1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i="1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0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i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dirty="0">
                <a:latin typeface="Symbol" panose="05050102010706020507"/>
                <a:cs typeface="Symbol" panose="05050102010706020507"/>
              </a:rPr>
              <a:t></a:t>
            </a:r>
            <a:r>
              <a:rPr sz="2500" spc="-65" dirty="0">
                <a:latin typeface="Symbol" panose="05050102010706020507"/>
                <a:cs typeface="Symbol" panose="05050102010706020507"/>
              </a:rPr>
              <a:t>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50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200" spc="2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有漂移的布朗运动</a:t>
            </a:r>
            <a:r>
              <a:rPr sz="2200" spc="20" dirty="0">
                <a:latin typeface="宋体" panose="02010600030101010101" pitchFamily="2" charset="-122"/>
                <a:cs typeface="宋体" panose="02010600030101010101" pitchFamily="2" charset="-122"/>
              </a:rPr>
              <a:t>。常数</a:t>
            </a:r>
            <a:r>
              <a:rPr sz="2200" spc="-61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50" i="1" spc="-70" dirty="0">
                <a:latin typeface="Symbol" panose="05050102010706020507"/>
                <a:cs typeface="Symbol" panose="05050102010706020507"/>
              </a:rPr>
              <a:t></a:t>
            </a:r>
            <a:r>
              <a:rPr sz="2650" i="1" spc="-20" dirty="0">
                <a:latin typeface="Symbol" panose="05050102010706020507"/>
                <a:cs typeface="Symbol" panose="05050102010706020507"/>
              </a:rPr>
              <a:t></a:t>
            </a:r>
            <a:r>
              <a:rPr sz="2200" spc="15" dirty="0">
                <a:latin typeface="宋体" panose="02010600030101010101" pitchFamily="2" charset="-122"/>
                <a:cs typeface="宋体" panose="02010600030101010101" pitchFamily="2" charset="-122"/>
              </a:rPr>
              <a:t>称为</a:t>
            </a:r>
            <a:r>
              <a:rPr sz="2200" spc="1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漂移系数</a:t>
            </a:r>
            <a:r>
              <a:rPr sz="2200" spc="1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769" y="2347595"/>
            <a:ext cx="793750" cy="4572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5524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35035" y="2922904"/>
            <a:ext cx="5401310" cy="828675"/>
          </a:xfrm>
          <a:custGeom>
            <a:avLst/>
            <a:gdLst/>
            <a:ahLst/>
            <a:cxnLst/>
            <a:rect l="l" t="t" r="r" b="b"/>
            <a:pathLst>
              <a:path w="5401309" h="828675">
                <a:moveTo>
                  <a:pt x="0" y="0"/>
                </a:moveTo>
                <a:lnTo>
                  <a:pt x="0" y="828294"/>
                </a:lnTo>
                <a:lnTo>
                  <a:pt x="5401055" y="828294"/>
                </a:lnTo>
                <a:lnTo>
                  <a:pt x="5401055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34277" y="3350386"/>
            <a:ext cx="648970" cy="0"/>
          </a:xfrm>
          <a:custGeom>
            <a:avLst/>
            <a:gdLst/>
            <a:ahLst/>
            <a:cxnLst/>
            <a:rect l="l" t="t" r="r" b="b"/>
            <a:pathLst>
              <a:path w="648970">
                <a:moveTo>
                  <a:pt x="0" y="0"/>
                </a:moveTo>
                <a:lnTo>
                  <a:pt x="648462" y="0"/>
                </a:lnTo>
              </a:path>
            </a:pathLst>
          </a:custGeom>
          <a:ln w="133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35035" y="2922904"/>
            <a:ext cx="5401310" cy="82867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58420">
              <a:lnSpc>
                <a:spcPts val="2485"/>
              </a:lnSpc>
              <a:spcBef>
                <a:spcPts val="1495"/>
              </a:spcBef>
              <a:tabLst>
                <a:tab pos="4942205" algn="l"/>
              </a:tabLst>
            </a:pPr>
            <a:r>
              <a:rPr sz="25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500" spc="5" dirty="0">
                <a:latin typeface="宋体" panose="02010600030101010101" pitchFamily="2" charset="-122"/>
                <a:cs typeface="宋体" panose="02010600030101010101" pitchFamily="2" charset="-122"/>
              </a:rPr>
              <a:t>布朗运动在下降</a:t>
            </a:r>
            <a:r>
              <a:rPr sz="2500" i="1" spc="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5" dirty="0">
                <a:latin typeface="宋体" panose="02010600030101010101" pitchFamily="2" charset="-122"/>
                <a:cs typeface="宋体" panose="02010600030101010101" pitchFamily="2" charset="-122"/>
              </a:rPr>
              <a:t>之前上升</a:t>
            </a:r>
            <a:r>
              <a:rPr sz="2500" i="1" spc="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5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500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750" i="1" spc="15" baseline="36000" dirty="0">
                <a:latin typeface="Times New Roman" panose="02020603050405020304"/>
                <a:cs typeface="Times New Roman" panose="02020603050405020304"/>
              </a:rPr>
              <a:t>a</a:t>
            </a:r>
            <a:endParaRPr sz="3750" baseline="36000">
              <a:latin typeface="Times New Roman" panose="02020603050405020304"/>
              <a:cs typeface="Times New Roman" panose="02020603050405020304"/>
            </a:endParaRPr>
          </a:p>
          <a:p>
            <a:pPr marR="63500" algn="r">
              <a:lnSpc>
                <a:spcPts val="2485"/>
              </a:lnSpc>
            </a:pPr>
            <a:r>
              <a:rPr sz="2500" i="1" spc="1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10" dirty="0">
                <a:latin typeface="Symbol" panose="05050102010706020507"/>
                <a:cs typeface="Symbol" panose="05050102010706020507"/>
              </a:rPr>
              <a:t></a:t>
            </a:r>
            <a:r>
              <a:rPr sz="2500" spc="-475" dirty="0">
                <a:latin typeface="Symbol" panose="05050102010706020507"/>
                <a:cs typeface="Symbol" panose="05050102010706020507"/>
              </a:rPr>
              <a:t></a:t>
            </a:r>
            <a:r>
              <a:rPr sz="2500" i="1" spc="10" dirty="0">
                <a:latin typeface="Times New Roman" panose="02020603050405020304"/>
                <a:cs typeface="Times New Roman" panose="02020603050405020304"/>
              </a:rPr>
              <a:t>b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743" y="2347595"/>
            <a:ext cx="5613400" cy="457200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0"/>
              </a:lnSpc>
            </a:pP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利用有漂移的布朗运动</a:t>
            </a:r>
            <a:r>
              <a:rPr sz="2250" spc="-45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5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5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5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Symbol" panose="05050102010706020507"/>
                <a:cs typeface="Symbol" panose="05050102010706020507"/>
              </a:rPr>
              <a:t></a:t>
            </a:r>
            <a:r>
              <a:rPr sz="2550" spc="-5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spc="1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55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0" dirty="0">
                <a:latin typeface="宋体" panose="02010600030101010101" pitchFamily="2" charset="-122"/>
                <a:cs typeface="宋体" panose="02010600030101010101" pitchFamily="2" charset="-122"/>
              </a:rPr>
              <a:t>可以算出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1" descr="{U{CFN4VELTJ`@M}[VK80~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157288"/>
            <a:ext cx="8280400" cy="4543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39" y="6170548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153923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4595" y="474598"/>
            <a:ext cx="4319270" cy="57912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  <a:tabLst>
                <a:tab pos="1005205" algn="l"/>
              </a:tabLst>
            </a:pPr>
            <a:r>
              <a:rPr sz="3200" b="1" spc="-5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7.1	</a:t>
            </a:r>
            <a:r>
              <a:rPr sz="3200" b="1" spc="-5" dirty="0">
                <a:latin typeface="宋体" panose="02010600030101010101" pitchFamily="2" charset="-122"/>
                <a:cs typeface="宋体" panose="02010600030101010101" pitchFamily="2" charset="-122"/>
                <a:hlinkClick r:id="rId1" action="ppaction://hlinksldjump"/>
              </a:rPr>
              <a:t>基本概念与性质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989" y="1411097"/>
            <a:ext cx="14039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7.1.1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3487" y="1455293"/>
            <a:ext cx="4168775" cy="422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spc="60" dirty="0">
                <a:latin typeface="宋体" panose="02010600030101010101" pitchFamily="2" charset="-122"/>
                <a:cs typeface="宋体" panose="02010600030101010101" pitchFamily="2" charset="-122"/>
              </a:rPr>
              <a:t>随机过程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700" i="1" spc="6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i="1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700" i="1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00" spc="3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700" spc="-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00" i="1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700" spc="-110" dirty="0">
                <a:latin typeface="Symbol" panose="05050102010706020507"/>
                <a:cs typeface="Symbol" panose="05050102010706020507"/>
              </a:rPr>
              <a:t></a:t>
            </a:r>
            <a:r>
              <a:rPr sz="2700" spc="-9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z="2700" spc="-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dirty="0">
                <a:latin typeface="宋体" panose="02010600030101010101" pitchFamily="2" charset="-122"/>
                <a:cs typeface="宋体" panose="02010600030101010101" pitchFamily="2" charset="-122"/>
              </a:rPr>
              <a:t>如果满足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3317" y="1987169"/>
            <a:ext cx="1541780" cy="400050"/>
          </a:xfrm>
          <a:custGeom>
            <a:avLst/>
            <a:gdLst/>
            <a:ahLst/>
            <a:cxnLst/>
            <a:rect l="l" t="t" r="r" b="b"/>
            <a:pathLst>
              <a:path w="1541780" h="400050">
                <a:moveTo>
                  <a:pt x="0" y="0"/>
                </a:moveTo>
                <a:lnTo>
                  <a:pt x="0" y="400050"/>
                </a:lnTo>
                <a:lnTo>
                  <a:pt x="1541526" y="400050"/>
                </a:lnTo>
                <a:lnTo>
                  <a:pt x="15415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43317" y="1963800"/>
            <a:ext cx="154178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350" spc="-50" dirty="0">
                <a:latin typeface="Times New Roman" panose="02020603050405020304"/>
                <a:cs typeface="Times New Roman" panose="02020603050405020304"/>
              </a:rPr>
              <a:t>(1).</a:t>
            </a:r>
            <a:r>
              <a:rPr sz="2350" i="1" spc="-50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2350" spc="15" dirty="0">
                <a:latin typeface="Times New Roman" panose="02020603050405020304"/>
                <a:cs typeface="Times New Roman" panose="02020603050405020304"/>
              </a:rPr>
              <a:t>(0) </a:t>
            </a:r>
            <a:r>
              <a:rPr sz="23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-290" dirty="0">
                <a:latin typeface="Symbol" panose="05050102010706020507"/>
                <a:cs typeface="Symbol" panose="05050102010706020507"/>
              </a:rPr>
              <a:t></a:t>
            </a:r>
            <a:r>
              <a:rPr sz="235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11" y="3614546"/>
            <a:ext cx="8289290" cy="845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则称</a:t>
            </a:r>
            <a:r>
              <a:rPr sz="2250" spc="4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spc="7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00" i="1" spc="82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15" baseline="1000" dirty="0">
                <a:latin typeface="Symbol" panose="05050102010706020507"/>
                <a:cs typeface="Symbol" panose="05050102010706020507"/>
              </a:rPr>
              <a:t></a:t>
            </a:r>
            <a:r>
              <a:rPr sz="3900" spc="-120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15" baseline="1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3900" spc="-390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45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250" spc="-45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250" b="1" spc="-4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布朗运动</a:t>
            </a:r>
            <a:r>
              <a:rPr sz="2250" spc="-45" dirty="0">
                <a:latin typeface="宋体" panose="02010600030101010101" pitchFamily="2" charset="-122"/>
                <a:cs typeface="宋体" panose="02010600030101010101" pitchFamily="2" charset="-122"/>
              </a:rPr>
              <a:t>，也称</a:t>
            </a:r>
            <a:r>
              <a:rPr sz="2250" spc="-4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维纳过程</a:t>
            </a:r>
            <a:r>
              <a:rPr sz="2250" spc="-45" dirty="0">
                <a:latin typeface="宋体" panose="02010600030101010101" pitchFamily="2" charset="-122"/>
                <a:cs typeface="宋体" panose="02010600030101010101" pitchFamily="2" charset="-122"/>
              </a:rPr>
              <a:t>。常记为</a:t>
            </a:r>
            <a:r>
              <a:rPr sz="2250" spc="-56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5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spc="7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00" i="1" spc="82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15" baseline="1000" dirty="0">
                <a:latin typeface="Symbol" panose="05050102010706020507"/>
                <a:cs typeface="Symbol" panose="05050102010706020507"/>
              </a:rPr>
              <a:t></a:t>
            </a:r>
            <a:r>
              <a:rPr sz="3900" spc="-135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15" baseline="1000" dirty="0">
                <a:latin typeface="Times New Roman" panose="02020603050405020304"/>
                <a:cs typeface="Times New Roman" panose="02020603050405020304"/>
              </a:rPr>
              <a:t>0</a:t>
            </a:r>
            <a:endParaRPr sz="3900" baseline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250" spc="114" dirty="0">
                <a:latin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sz="2550" i="1" spc="11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50" i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5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00" i="1" spc="67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7" baseline="1000" dirty="0">
                <a:latin typeface="Symbol" panose="05050102010706020507"/>
                <a:cs typeface="Symbol" panose="05050102010706020507"/>
              </a:rPr>
              <a:t></a:t>
            </a:r>
            <a:r>
              <a:rPr sz="3900" spc="-142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7" baseline="1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3900" spc="-382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5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317" y="2419223"/>
            <a:ext cx="6440805" cy="1270635"/>
          </a:xfrm>
          <a:prstGeom prst="rect">
            <a:avLst/>
          </a:prstGeom>
          <a:solidFill>
            <a:srgbClr val="66FF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30"/>
              </a:lnSpc>
            </a:pPr>
            <a:r>
              <a:rPr sz="2300" spc="5" dirty="0">
                <a:latin typeface="Times New Roman" panose="02020603050405020304"/>
                <a:cs typeface="Times New Roman" panose="02020603050405020304"/>
              </a:rPr>
              <a:t>(2).</a:t>
            </a:r>
            <a:r>
              <a:rPr sz="23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3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3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75" i="1" spc="-7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75" i="1" spc="44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75" spc="-7" baseline="1000" dirty="0">
                <a:latin typeface="Symbol" panose="05050102010706020507"/>
                <a:cs typeface="Symbol" panose="05050102010706020507"/>
              </a:rPr>
              <a:t></a:t>
            </a:r>
            <a:r>
              <a:rPr sz="3975" spc="-165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75" spc="-7" baseline="1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3975" spc="-405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10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2300" spc="10" dirty="0">
                <a:latin typeface="宋体" panose="02010600030101010101" pitchFamily="2" charset="-122"/>
                <a:cs typeface="宋体" panose="02010600030101010101" pitchFamily="2" charset="-122"/>
              </a:rPr>
              <a:t>有独立的平稳增量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280"/>
              </a:spcBef>
              <a:tabLst>
                <a:tab pos="553720" algn="l"/>
              </a:tabLst>
            </a:pPr>
            <a:r>
              <a:rPr sz="2250" spc="15" dirty="0">
                <a:latin typeface="Times New Roman" panose="02020603050405020304"/>
                <a:cs typeface="Times New Roman" panose="02020603050405020304"/>
              </a:rPr>
              <a:t>(3).	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对每个</a:t>
            </a:r>
            <a:r>
              <a:rPr sz="2250" spc="-71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i="1" spc="-7" baseline="1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900" i="1" spc="150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7" baseline="1000" dirty="0">
                <a:latin typeface="Symbol" panose="05050102010706020507"/>
                <a:cs typeface="Symbol" panose="05050102010706020507"/>
              </a:rPr>
              <a:t></a:t>
            </a:r>
            <a:r>
              <a:rPr sz="3900" spc="-104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spc="-7" baseline="1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3900" spc="-419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50" spc="-434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6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6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服从正态分布</a:t>
            </a:r>
            <a:r>
              <a:rPr sz="225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50" i="1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30" dirty="0">
                <a:latin typeface="Times New Roman" panose="02020603050405020304"/>
                <a:cs typeface="Times New Roman" panose="02020603050405020304"/>
              </a:rPr>
              <a:t>(0,</a:t>
            </a:r>
            <a:r>
              <a:rPr sz="2700" i="1" spc="30" dirty="0">
                <a:latin typeface="Symbol" panose="05050102010706020507"/>
                <a:cs typeface="Symbol" panose="05050102010706020507"/>
              </a:rPr>
              <a:t></a:t>
            </a:r>
            <a:r>
              <a:rPr sz="2700" i="1" spc="-110" dirty="0">
                <a:latin typeface="Symbol" panose="05050102010706020507"/>
                <a:cs typeface="Symbol" panose="05050102010706020507"/>
              </a:rPr>
              <a:t></a:t>
            </a:r>
            <a:r>
              <a:rPr sz="2250" spc="127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550" i="1" spc="8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85" dirty="0">
                <a:latin typeface="Times New Roman" panose="02020603050405020304"/>
                <a:cs typeface="Times New Roman" panose="02020603050405020304"/>
              </a:rPr>
              <a:t>)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4339" name="图片 3" descr=")VF8@_IHJLZOF`T~C2CISH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659948"/>
            <a:ext cx="8280400" cy="1309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9635" y="332104"/>
            <a:ext cx="14039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性质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7.1.1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80" dirty="0"/>
              <a:t>布朗运动</a:t>
            </a:r>
            <a:r>
              <a:rPr spc="8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i="1" spc="8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pc="8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i="1" spc="8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pc="80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pc="-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i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pc="10" dirty="0">
                <a:latin typeface="Symbol" panose="05050102010706020507"/>
                <a:cs typeface="Symbol" panose="05050102010706020507"/>
              </a:rPr>
              <a:t></a:t>
            </a:r>
            <a:r>
              <a:rPr spc="-40" dirty="0">
                <a:latin typeface="Symbol" panose="05050102010706020507"/>
                <a:cs typeface="Symbol" panose="05050102010706020507"/>
              </a:rPr>
              <a:t></a:t>
            </a:r>
            <a:r>
              <a:rPr spc="-60" dirty="0">
                <a:latin typeface="Times New Roman" panose="02020603050405020304"/>
                <a:cs typeface="Times New Roman" panose="02020603050405020304"/>
              </a:rPr>
              <a:t>0}</a:t>
            </a:r>
            <a:r>
              <a:rPr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45" dirty="0"/>
              <a:t>具有如下性质：</a:t>
            </a:r>
            <a:endParaRPr sz="2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585" y="912749"/>
            <a:ext cx="7977505" cy="43688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  <a:tabLst>
                <a:tab pos="549910" algn="l"/>
              </a:tabLst>
            </a:pPr>
            <a:r>
              <a:rPr sz="2250" spc="10" dirty="0">
                <a:latin typeface="Times New Roman" panose="02020603050405020304"/>
                <a:cs typeface="Times New Roman" panose="02020603050405020304"/>
              </a:rPr>
              <a:t>(1).	</a:t>
            </a:r>
            <a:r>
              <a:rPr sz="2250" spc="4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增量具有正态性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。即</a:t>
            </a:r>
            <a:r>
              <a:rPr sz="2250" spc="-55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7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Symbol" panose="05050102010706020507"/>
                <a:cs typeface="Symbol" panose="05050102010706020507"/>
              </a:rPr>
              <a:t></a:t>
            </a:r>
            <a:r>
              <a:rPr sz="255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8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spc="8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50" i="1" spc="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50" spc="8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~</a:t>
            </a:r>
            <a:r>
              <a:rPr sz="255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50" i="1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0" dirty="0">
                <a:latin typeface="Times New Roman" panose="02020603050405020304"/>
                <a:cs typeface="Times New Roman" panose="02020603050405020304"/>
              </a:rPr>
              <a:t>(0,</a:t>
            </a:r>
            <a:r>
              <a:rPr sz="2550" spc="-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50"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Symbol" panose="05050102010706020507"/>
                <a:cs typeface="Symbol" panose="05050102010706020507"/>
              </a:rPr>
              <a:t></a:t>
            </a:r>
            <a:r>
              <a:rPr sz="2550" spc="-114" dirty="0">
                <a:latin typeface="Symbol" panose="05050102010706020507"/>
                <a:cs typeface="Symbol" panose="05050102010706020507"/>
              </a:rPr>
              <a:t></a:t>
            </a:r>
            <a:r>
              <a:rPr sz="2550" i="1" spc="5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50" spc="5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5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250" spc="-6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825" i="1" baseline="1000" dirty="0">
                <a:latin typeface="Times New Roman" panose="02020603050405020304"/>
                <a:cs typeface="Times New Roman" panose="02020603050405020304"/>
              </a:rPr>
              <a:t>s </a:t>
            </a:r>
            <a:r>
              <a:rPr sz="3825" baseline="1000" dirty="0">
                <a:latin typeface="Symbol" panose="05050102010706020507"/>
                <a:cs typeface="Symbol" panose="05050102010706020507"/>
              </a:rPr>
              <a:t></a:t>
            </a:r>
            <a:r>
              <a:rPr sz="3825" spc="-127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825" i="1" baseline="1000" dirty="0">
                <a:latin typeface="Times New Roman" panose="02020603050405020304"/>
                <a:cs typeface="Times New Roman" panose="02020603050405020304"/>
              </a:rPr>
              <a:t>t</a:t>
            </a:r>
            <a:endParaRPr sz="3825" baseline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635" y="4507102"/>
            <a:ext cx="8284209" cy="993775"/>
          </a:xfrm>
          <a:custGeom>
            <a:avLst/>
            <a:gdLst/>
            <a:ahLst/>
            <a:cxnLst/>
            <a:rect l="l" t="t" r="r" b="b"/>
            <a:pathLst>
              <a:path w="8284209" h="993775">
                <a:moveTo>
                  <a:pt x="0" y="0"/>
                </a:moveTo>
                <a:lnTo>
                  <a:pt x="0" y="993648"/>
                </a:lnTo>
                <a:lnTo>
                  <a:pt x="8283702" y="993648"/>
                </a:lnTo>
                <a:lnTo>
                  <a:pt x="8283702" y="0"/>
                </a:lnTo>
                <a:lnTo>
                  <a:pt x="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6920" y="4478654"/>
            <a:ext cx="8441055" cy="904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如果没有假定</a:t>
            </a:r>
            <a:r>
              <a:rPr sz="2250" spc="-5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(0)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-6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275" dirty="0">
                <a:latin typeface="宋体" panose="02010600030101010101" pitchFamily="2" charset="-122"/>
                <a:cs typeface="宋体" panose="02010600030101010101" pitchFamily="2" charset="-122"/>
              </a:rPr>
              <a:t>，即</a:t>
            </a:r>
            <a:r>
              <a:rPr sz="2250" spc="-65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3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(0)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10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65" dirty="0">
                <a:latin typeface="宋体" panose="02010600030101010101" pitchFamily="2" charset="-122"/>
                <a:cs typeface="宋体" panose="02010600030101010101" pitchFamily="2" charset="-122"/>
              </a:rPr>
              <a:t>，称之为</a:t>
            </a:r>
            <a:r>
              <a:rPr sz="2250" spc="-6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始于</a:t>
            </a:r>
            <a:r>
              <a:rPr sz="2250" spc="-57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i="1" spc="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6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的布朗运动</a:t>
            </a:r>
            <a:r>
              <a:rPr sz="2250" spc="65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记为</a:t>
            </a:r>
            <a:r>
              <a:rPr sz="2250" spc="55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i="1" spc="209" baseline="43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-60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，显然</a:t>
            </a:r>
            <a:r>
              <a:rPr sz="2250" spc="-65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13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i="1" spc="202" baseline="43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i="1" spc="-67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60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600" spc="4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8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50" spc="127" baseline="43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250" spc="-127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4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635" y="3932554"/>
            <a:ext cx="794385" cy="457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546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1782" y="3664585"/>
            <a:ext cx="4685030" cy="76200"/>
          </a:xfrm>
          <a:custGeom>
            <a:avLst/>
            <a:gdLst/>
            <a:ahLst/>
            <a:cxnLst/>
            <a:rect l="l" t="t" r="r" b="b"/>
            <a:pathLst>
              <a:path w="4685030" h="76200">
                <a:moveTo>
                  <a:pt x="4620768" y="47243"/>
                </a:moveTo>
                <a:lnTo>
                  <a:pt x="4620768" y="28193"/>
                </a:lnTo>
                <a:lnTo>
                  <a:pt x="0" y="28194"/>
                </a:lnTo>
                <a:lnTo>
                  <a:pt x="0" y="47244"/>
                </a:lnTo>
                <a:lnTo>
                  <a:pt x="4620768" y="47243"/>
                </a:lnTo>
                <a:close/>
              </a:path>
              <a:path w="4685030" h="76200">
                <a:moveTo>
                  <a:pt x="4684775" y="38100"/>
                </a:moveTo>
                <a:lnTo>
                  <a:pt x="4608575" y="0"/>
                </a:lnTo>
                <a:lnTo>
                  <a:pt x="4608575" y="28193"/>
                </a:lnTo>
                <a:lnTo>
                  <a:pt x="4620768" y="28193"/>
                </a:lnTo>
                <a:lnTo>
                  <a:pt x="4620768" y="70103"/>
                </a:lnTo>
                <a:lnTo>
                  <a:pt x="4684775" y="38100"/>
                </a:lnTo>
                <a:close/>
              </a:path>
              <a:path w="4685030" h="76200">
                <a:moveTo>
                  <a:pt x="4620768" y="70103"/>
                </a:moveTo>
                <a:lnTo>
                  <a:pt x="4620768" y="47243"/>
                </a:lnTo>
                <a:lnTo>
                  <a:pt x="4608575" y="47243"/>
                </a:lnTo>
                <a:lnTo>
                  <a:pt x="4608575" y="76200"/>
                </a:lnTo>
                <a:lnTo>
                  <a:pt x="4620768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06785" y="2779648"/>
            <a:ext cx="76200" cy="1314450"/>
          </a:xfrm>
          <a:custGeom>
            <a:avLst/>
            <a:gdLst/>
            <a:ahLst/>
            <a:cxnLst/>
            <a:rect l="l" t="t" r="r" b="b"/>
            <a:pathLst>
              <a:path w="76200" h="131445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956" y="76200"/>
                </a:lnTo>
                <a:lnTo>
                  <a:pt x="28956" y="63246"/>
                </a:lnTo>
                <a:lnTo>
                  <a:pt x="48006" y="63246"/>
                </a:lnTo>
                <a:lnTo>
                  <a:pt x="48006" y="76200"/>
                </a:lnTo>
                <a:lnTo>
                  <a:pt x="76200" y="76200"/>
                </a:lnTo>
                <a:close/>
              </a:path>
              <a:path w="76200" h="1314450">
                <a:moveTo>
                  <a:pt x="48006" y="76200"/>
                </a:moveTo>
                <a:lnTo>
                  <a:pt x="48006" y="63246"/>
                </a:lnTo>
                <a:lnTo>
                  <a:pt x="28956" y="63246"/>
                </a:lnTo>
                <a:lnTo>
                  <a:pt x="28956" y="76200"/>
                </a:lnTo>
                <a:lnTo>
                  <a:pt x="48006" y="76200"/>
                </a:lnTo>
                <a:close/>
              </a:path>
              <a:path w="76200" h="1314450">
                <a:moveTo>
                  <a:pt x="48006" y="1314450"/>
                </a:moveTo>
                <a:lnTo>
                  <a:pt x="48006" y="76200"/>
                </a:lnTo>
                <a:lnTo>
                  <a:pt x="28956" y="76200"/>
                </a:lnTo>
                <a:lnTo>
                  <a:pt x="28956" y="1314450"/>
                </a:lnTo>
                <a:lnTo>
                  <a:pt x="48006" y="1314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79937" y="3748151"/>
            <a:ext cx="161290" cy="81280"/>
          </a:xfrm>
          <a:custGeom>
            <a:avLst/>
            <a:gdLst/>
            <a:ahLst/>
            <a:cxnLst/>
            <a:rect l="l" t="t" r="r" b="b"/>
            <a:pathLst>
              <a:path w="161289" h="81279">
                <a:moveTo>
                  <a:pt x="0" y="0"/>
                </a:moveTo>
                <a:lnTo>
                  <a:pt x="160782" y="8077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0719" y="3636898"/>
            <a:ext cx="97155" cy="192405"/>
          </a:xfrm>
          <a:custGeom>
            <a:avLst/>
            <a:gdLst/>
            <a:ahLst/>
            <a:cxnLst/>
            <a:rect l="l" t="t" r="r" b="b"/>
            <a:pathLst>
              <a:path w="97154" h="192404">
                <a:moveTo>
                  <a:pt x="0" y="192024"/>
                </a:moveTo>
                <a:lnTo>
                  <a:pt x="96773" y="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37493" y="3636898"/>
            <a:ext cx="63500" cy="144780"/>
          </a:xfrm>
          <a:custGeom>
            <a:avLst/>
            <a:gdLst/>
            <a:ahLst/>
            <a:cxnLst/>
            <a:rect l="l" t="t" r="r" b="b"/>
            <a:pathLst>
              <a:path w="63500" h="144779">
                <a:moveTo>
                  <a:pt x="0" y="0"/>
                </a:moveTo>
                <a:lnTo>
                  <a:pt x="63246" y="14478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00739" y="3138551"/>
            <a:ext cx="369570" cy="658495"/>
          </a:xfrm>
          <a:custGeom>
            <a:avLst/>
            <a:gdLst/>
            <a:ahLst/>
            <a:cxnLst/>
            <a:rect l="l" t="t" r="r" b="b"/>
            <a:pathLst>
              <a:path w="369570" h="658495">
                <a:moveTo>
                  <a:pt x="0" y="658368"/>
                </a:moveTo>
                <a:lnTo>
                  <a:pt x="369570" y="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70309" y="3122548"/>
            <a:ext cx="162560" cy="386080"/>
          </a:xfrm>
          <a:custGeom>
            <a:avLst/>
            <a:gdLst/>
            <a:ahLst/>
            <a:cxnLst/>
            <a:rect l="l" t="t" r="r" b="b"/>
            <a:pathLst>
              <a:path w="162560" h="386079">
                <a:moveTo>
                  <a:pt x="0" y="0"/>
                </a:moveTo>
                <a:lnTo>
                  <a:pt x="162306" y="38557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8204" y="3931792"/>
            <a:ext cx="160020" cy="81915"/>
          </a:xfrm>
          <a:custGeom>
            <a:avLst/>
            <a:gdLst/>
            <a:ahLst/>
            <a:cxnLst/>
            <a:rect l="l" t="t" r="r" b="b"/>
            <a:pathLst>
              <a:path w="160020" h="81914">
                <a:moveTo>
                  <a:pt x="160020" y="0"/>
                </a:moveTo>
                <a:lnTo>
                  <a:pt x="0" y="81534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61443" y="3821302"/>
            <a:ext cx="97155" cy="192405"/>
          </a:xfrm>
          <a:custGeom>
            <a:avLst/>
            <a:gdLst/>
            <a:ahLst/>
            <a:cxnLst/>
            <a:rect l="l" t="t" r="r" b="b"/>
            <a:pathLst>
              <a:path w="97154" h="192404">
                <a:moveTo>
                  <a:pt x="96774" y="1920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97435" y="3821302"/>
            <a:ext cx="64135" cy="144145"/>
          </a:xfrm>
          <a:custGeom>
            <a:avLst/>
            <a:gdLst/>
            <a:ahLst/>
            <a:cxnLst/>
            <a:rect l="l" t="t" r="r" b="b"/>
            <a:pathLst>
              <a:path w="64135" h="144145">
                <a:moveTo>
                  <a:pt x="64008" y="0"/>
                </a:moveTo>
                <a:lnTo>
                  <a:pt x="0" y="144018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27853" y="3322192"/>
            <a:ext cx="369570" cy="659130"/>
          </a:xfrm>
          <a:custGeom>
            <a:avLst/>
            <a:gdLst/>
            <a:ahLst/>
            <a:cxnLst/>
            <a:rect l="l" t="t" r="r" b="b"/>
            <a:pathLst>
              <a:path w="369570" h="659129">
                <a:moveTo>
                  <a:pt x="369570" y="659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31091" y="3306952"/>
            <a:ext cx="97155" cy="209550"/>
          </a:xfrm>
          <a:custGeom>
            <a:avLst/>
            <a:gdLst/>
            <a:ahLst/>
            <a:cxnLst/>
            <a:rect l="l" t="t" r="r" b="b"/>
            <a:pathLst>
              <a:path w="97154" h="209550">
                <a:moveTo>
                  <a:pt x="96774" y="0"/>
                </a:moveTo>
                <a:lnTo>
                  <a:pt x="0" y="20955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86612" y="3741292"/>
            <a:ext cx="161290" cy="81915"/>
          </a:xfrm>
          <a:custGeom>
            <a:avLst/>
            <a:gdLst/>
            <a:ahLst/>
            <a:cxnLst/>
            <a:rect l="l" t="t" r="r" b="b"/>
            <a:pathLst>
              <a:path w="161290" h="81914">
                <a:moveTo>
                  <a:pt x="160781" y="0"/>
                </a:moveTo>
                <a:lnTo>
                  <a:pt x="0" y="81534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89825" y="3630802"/>
            <a:ext cx="97155" cy="192405"/>
          </a:xfrm>
          <a:custGeom>
            <a:avLst/>
            <a:gdLst/>
            <a:ahLst/>
            <a:cxnLst/>
            <a:rect l="l" t="t" r="r" b="b"/>
            <a:pathLst>
              <a:path w="97154" h="192404">
                <a:moveTo>
                  <a:pt x="96774" y="1920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26579" y="3630802"/>
            <a:ext cx="63500" cy="144145"/>
          </a:xfrm>
          <a:custGeom>
            <a:avLst/>
            <a:gdLst/>
            <a:ahLst/>
            <a:cxnLst/>
            <a:rect l="l" t="t" r="r" b="b"/>
            <a:pathLst>
              <a:path w="63500" h="144145">
                <a:moveTo>
                  <a:pt x="63246" y="0"/>
                </a:moveTo>
                <a:lnTo>
                  <a:pt x="0" y="144018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56259" y="3131693"/>
            <a:ext cx="370840" cy="659130"/>
          </a:xfrm>
          <a:custGeom>
            <a:avLst/>
            <a:gdLst/>
            <a:ahLst/>
            <a:cxnLst/>
            <a:rect l="l" t="t" r="r" b="b"/>
            <a:pathLst>
              <a:path w="370840" h="659129">
                <a:moveTo>
                  <a:pt x="370331" y="659129"/>
                </a:moveTo>
                <a:lnTo>
                  <a:pt x="0" y="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94703" y="3116452"/>
            <a:ext cx="161925" cy="386080"/>
          </a:xfrm>
          <a:custGeom>
            <a:avLst/>
            <a:gdLst/>
            <a:ahLst/>
            <a:cxnLst/>
            <a:rect l="l" t="t" r="r" b="b"/>
            <a:pathLst>
              <a:path w="161925" h="386079">
                <a:moveTo>
                  <a:pt x="161544" y="0"/>
                </a:moveTo>
                <a:lnTo>
                  <a:pt x="0" y="385572"/>
                </a:lnTo>
              </a:path>
            </a:pathLst>
          </a:custGeom>
          <a:ln w="19049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09093" y="3925696"/>
            <a:ext cx="160020" cy="81280"/>
          </a:xfrm>
          <a:custGeom>
            <a:avLst/>
            <a:gdLst/>
            <a:ahLst/>
            <a:cxnLst/>
            <a:rect l="l" t="t" r="r" b="b"/>
            <a:pathLst>
              <a:path w="160020" h="81279">
                <a:moveTo>
                  <a:pt x="0" y="0"/>
                </a:moveTo>
                <a:lnTo>
                  <a:pt x="160020" y="80772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69101" y="3814445"/>
            <a:ext cx="97155" cy="192405"/>
          </a:xfrm>
          <a:custGeom>
            <a:avLst/>
            <a:gdLst/>
            <a:ahLst/>
            <a:cxnLst/>
            <a:rect l="l" t="t" r="r" b="b"/>
            <a:pathLst>
              <a:path w="97154" h="192404">
                <a:moveTo>
                  <a:pt x="0" y="192024"/>
                </a:moveTo>
                <a:lnTo>
                  <a:pt x="96773" y="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65875" y="3814445"/>
            <a:ext cx="63500" cy="144780"/>
          </a:xfrm>
          <a:custGeom>
            <a:avLst/>
            <a:gdLst/>
            <a:ahLst/>
            <a:cxnLst/>
            <a:rect l="l" t="t" r="r" b="b"/>
            <a:pathLst>
              <a:path w="63500" h="144779">
                <a:moveTo>
                  <a:pt x="0" y="0"/>
                </a:moveTo>
                <a:lnTo>
                  <a:pt x="63246" y="14478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9120" y="3316096"/>
            <a:ext cx="370840" cy="659130"/>
          </a:xfrm>
          <a:custGeom>
            <a:avLst/>
            <a:gdLst/>
            <a:ahLst/>
            <a:cxnLst/>
            <a:rect l="l" t="t" r="r" b="b"/>
            <a:pathLst>
              <a:path w="370840" h="659129">
                <a:moveTo>
                  <a:pt x="0" y="659129"/>
                </a:moveTo>
                <a:lnTo>
                  <a:pt x="370331" y="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99465" y="3300095"/>
            <a:ext cx="97155" cy="209550"/>
          </a:xfrm>
          <a:custGeom>
            <a:avLst/>
            <a:gdLst/>
            <a:ahLst/>
            <a:cxnLst/>
            <a:rect l="l" t="t" r="r" b="b"/>
            <a:pathLst>
              <a:path w="97154" h="209550">
                <a:moveTo>
                  <a:pt x="0" y="0"/>
                </a:moveTo>
                <a:lnTo>
                  <a:pt x="96774" y="209550"/>
                </a:lnTo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01585" y="1484249"/>
            <a:ext cx="7900034" cy="48260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  <a:tabLst>
                <a:tab pos="546735" algn="l"/>
              </a:tabLst>
            </a:pPr>
            <a:r>
              <a:rPr sz="2250" spc="5" dirty="0">
                <a:latin typeface="Times New Roman" panose="02020603050405020304"/>
                <a:cs typeface="Times New Roman" panose="02020603050405020304"/>
              </a:rPr>
              <a:t>(2).	</a:t>
            </a:r>
            <a:r>
              <a:rPr sz="2250" spc="-6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增量是独立的</a:t>
            </a:r>
            <a:r>
              <a:rPr sz="2250" spc="-60" dirty="0">
                <a:latin typeface="宋体" panose="02010600030101010101" pitchFamily="2" charset="-122"/>
                <a:cs typeface="宋体" panose="02010600030101010101" pitchFamily="2" charset="-122"/>
              </a:rPr>
              <a:t>。即</a:t>
            </a:r>
            <a:r>
              <a:rPr sz="2250" spc="-58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Symbol" panose="05050102010706020507"/>
                <a:cs typeface="Symbol" panose="05050102010706020507"/>
              </a:rPr>
              <a:t></a:t>
            </a:r>
            <a:r>
              <a:rPr sz="2600" spc="-12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i="1" spc="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0" dirty="0">
                <a:latin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sz="2250" spc="-65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4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-125" dirty="0">
                <a:latin typeface="宋体" panose="02010600030101010101" pitchFamily="2" charset="-122"/>
                <a:cs typeface="宋体" panose="02010600030101010101" pitchFamily="2" charset="-122"/>
              </a:rPr>
              <a:t>独立，这里</a:t>
            </a:r>
            <a:r>
              <a:rPr sz="2250" spc="-7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i="1" baseline="100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900" i="1" spc="-22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baseline="1000" dirty="0">
                <a:latin typeface="Symbol" panose="05050102010706020507"/>
                <a:cs typeface="Symbol" panose="05050102010706020507"/>
              </a:rPr>
              <a:t></a:t>
            </a:r>
            <a:r>
              <a:rPr sz="3900" spc="-22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i="1" baseline="10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900" i="1" spc="-75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baseline="1000" dirty="0">
                <a:latin typeface="Symbol" panose="05050102010706020507"/>
                <a:cs typeface="Symbol" panose="05050102010706020507"/>
              </a:rPr>
              <a:t></a:t>
            </a:r>
            <a:r>
              <a:rPr sz="3900" spc="-202" baseline="1000" dirty="0">
                <a:latin typeface="Symbol" panose="05050102010706020507"/>
                <a:cs typeface="Symbol" panose="05050102010706020507"/>
              </a:rPr>
              <a:t></a:t>
            </a:r>
            <a:r>
              <a:rPr sz="3900" i="1" baseline="1000" dirty="0">
                <a:latin typeface="Times New Roman" panose="02020603050405020304"/>
                <a:cs typeface="Times New Roman" panose="02020603050405020304"/>
              </a:rPr>
              <a:t>t</a:t>
            </a:r>
            <a:endParaRPr sz="3900" baseline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1585" y="2052701"/>
            <a:ext cx="7871459" cy="476250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95"/>
              </a:lnSpc>
              <a:tabLst>
                <a:tab pos="547370" algn="l"/>
              </a:tabLst>
            </a:pPr>
            <a:r>
              <a:rPr sz="2250" spc="5" dirty="0">
                <a:latin typeface="Times New Roman" panose="02020603050405020304"/>
                <a:cs typeface="Times New Roman" panose="02020603050405020304"/>
              </a:rPr>
              <a:t>(3).	</a:t>
            </a:r>
            <a:r>
              <a:rPr sz="2250" spc="3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路径的连续性</a:t>
            </a:r>
            <a:r>
              <a:rPr sz="2250" spc="3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250" spc="-58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600" i="1" spc="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),</a:t>
            </a:r>
            <a:r>
              <a:rPr sz="2600" spc="-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i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Symbol" panose="05050102010706020507"/>
                <a:cs typeface="Symbol" panose="05050102010706020507"/>
              </a:rPr>
              <a:t></a:t>
            </a:r>
            <a:r>
              <a:rPr sz="2600" spc="-75" dirty="0">
                <a:latin typeface="Symbol" panose="05050102010706020507"/>
                <a:cs typeface="Symbol" panose="05050102010706020507"/>
              </a:rPr>
              <a:t>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25" dirty="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225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50" i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5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35" dirty="0">
                <a:latin typeface="宋体" panose="02010600030101010101" pitchFamily="2" charset="-122"/>
                <a:cs typeface="宋体" panose="02010600030101010101" pitchFamily="2" charset="-122"/>
              </a:rPr>
              <a:t>的连续函数。</a:t>
            </a:r>
            <a:endParaRPr sz="22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1" grpId="0" animBg="1"/>
      <p:bldP spid="32" grpId="0" animBg="1"/>
      <p:bldP spid="8" grpId="0" animBg="1"/>
      <p:bldP spid="7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内容占位符 2"/>
          <p:cNvSpPr>
            <a:spLocks noGrp="1"/>
          </p:cNvSpPr>
          <p:nvPr>
            <p:ph idx="4294967295"/>
          </p:nvPr>
        </p:nvSpPr>
        <p:spPr>
          <a:xfrm>
            <a:off x="596900" y="1595438"/>
            <a:ext cx="7543800" cy="2153920"/>
          </a:xfrm>
        </p:spPr>
        <p:txBody>
          <a:bodyPr anchor="t"/>
          <a:p>
            <a:pPr marL="0" indent="0">
              <a:buNone/>
            </a:pPr>
            <a:r>
              <a:rPr lang="zh-CN" altLang="en-US" sz="2800" b="0"/>
              <a:t>例</a:t>
            </a:r>
            <a:r>
              <a:rPr lang="en-US" altLang="zh-CN" sz="2800" b="0"/>
              <a:t>7.1 </a:t>
            </a:r>
            <a:r>
              <a:rPr lang="zh-CN" altLang="en-US" sz="2800" b="0"/>
              <a:t>设</a:t>
            </a:r>
            <a:r>
              <a:rPr lang="en-US" altLang="zh-CN" sz="2800" b="0"/>
              <a:t>B(t)</a:t>
            </a:r>
            <a:r>
              <a:rPr lang="zh-CN" altLang="en-US" sz="2800" b="0"/>
              <a:t>是标准Brown运动，计算概率：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(1)            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(2) </a:t>
            </a: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(3) </a:t>
            </a:r>
            <a:endParaRPr lang="zh-CN" altLang="en-US" sz="2800" b="0"/>
          </a:p>
          <a:p>
            <a:pPr marL="0" indent="0">
              <a:buNone/>
            </a:pPr>
            <a:endParaRPr lang="en-US" altLang="zh-CN" sz="2800" b="0"/>
          </a:p>
        </p:txBody>
      </p:sp>
      <p:graphicFrame>
        <p:nvGraphicFramePr>
          <p:cNvPr id="19459" name="对象 -2147482577"/>
          <p:cNvGraphicFramePr>
            <a:graphicFrameLocks noChangeAspect="1"/>
          </p:cNvGraphicFramePr>
          <p:nvPr/>
        </p:nvGraphicFramePr>
        <p:xfrm>
          <a:off x="1303338" y="2185988"/>
          <a:ext cx="147796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00100" imgH="203200" progId="Equation.KSEE3">
                  <p:embed/>
                </p:oleObj>
              </mc:Choice>
              <mc:Fallback>
                <p:oleObj name="" r:id="rId1" imgW="8001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3338" y="2185988"/>
                        <a:ext cx="1477962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对象 -2147482580"/>
          <p:cNvGraphicFramePr>
            <a:graphicFrameLocks noChangeAspect="1"/>
          </p:cNvGraphicFramePr>
          <p:nvPr/>
        </p:nvGraphicFramePr>
        <p:xfrm>
          <a:off x="1303338" y="3254375"/>
          <a:ext cx="20145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68400" imgH="203200" progId="Equation.KSEE3">
                  <p:embed/>
                </p:oleObj>
              </mc:Choice>
              <mc:Fallback>
                <p:oleObj name="" r:id="rId3" imgW="1168400" imgH="2032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3338" y="3254375"/>
                        <a:ext cx="2014537" cy="350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对象 -2147482577"/>
          <p:cNvGraphicFramePr>
            <a:graphicFrameLocks noChangeAspect="1"/>
          </p:cNvGraphicFramePr>
          <p:nvPr/>
        </p:nvGraphicFramePr>
        <p:xfrm>
          <a:off x="1303338" y="2628900"/>
          <a:ext cx="15716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850900" imgH="228600" progId="Equation.KSEE3">
                  <p:embed/>
                </p:oleObj>
              </mc:Choice>
              <mc:Fallback>
                <p:oleObj name="" r:id="rId5" imgW="850900" imgH="2286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3338" y="2628900"/>
                        <a:ext cx="157162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内容占位符 2"/>
          <p:cNvSpPr>
            <a:spLocks noGrp="1"/>
          </p:cNvSpPr>
          <p:nvPr>
            <p:ph idx="4294967295"/>
          </p:nvPr>
        </p:nvSpPr>
        <p:spPr>
          <a:xfrm>
            <a:off x="511175" y="665163"/>
            <a:ext cx="8213725" cy="5808662"/>
          </a:xfrm>
        </p:spPr>
        <p:txBody>
          <a:bodyPr anchor="t"/>
          <a:p>
            <a:pPr marL="0" indent="0">
              <a:buNone/>
            </a:pPr>
            <a:r>
              <a:rPr lang="zh-CN" altLang="en-US" sz="2800" b="0"/>
              <a:t>(1)计算                      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        因为                        所以 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 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(2) 计算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         </a:t>
            </a:r>
            <a:r>
              <a:rPr lang="zh-CN" altLang="en-US" sz="2800" b="0">
                <a:sym typeface="宋体" panose="02010600030101010101" pitchFamily="2" charset="-122"/>
              </a:rPr>
              <a:t>因为                                     所以</a:t>
            </a:r>
            <a:endParaRPr lang="zh-CN" altLang="en-US" sz="2800" b="0"/>
          </a:p>
          <a:p>
            <a:pPr marL="0" indent="0">
              <a:buNone/>
            </a:pPr>
            <a:endParaRPr lang="zh-CN" altLang="en-US" sz="2800" b="0"/>
          </a:p>
          <a:p>
            <a:pPr marL="0" indent="0">
              <a:buNone/>
            </a:pPr>
            <a:endParaRPr lang="zh-CN" altLang="en-US" sz="2800" b="0"/>
          </a:p>
          <a:p>
            <a:pPr marL="0" indent="0">
              <a:buNone/>
            </a:pPr>
            <a:r>
              <a:rPr lang="en-US" altLang="zh-CN" sz="2800" b="0"/>
              <a:t>(3)</a:t>
            </a:r>
            <a:r>
              <a:rPr lang="zh-CN" altLang="en-US" sz="2800" b="0"/>
              <a:t>计算</a:t>
            </a:r>
            <a:endParaRPr lang="zh-CN" altLang="en-US" sz="2800" b="0"/>
          </a:p>
          <a:p>
            <a:pPr marL="0" indent="0">
              <a:buNone/>
            </a:pPr>
            <a:r>
              <a:rPr lang="zh-CN" altLang="en-US" sz="2800" b="0"/>
              <a:t>因为                                 所以</a:t>
            </a:r>
            <a:endParaRPr lang="zh-CN" altLang="en-US" sz="2800" b="0"/>
          </a:p>
          <a:p>
            <a:pPr marL="0" indent="0">
              <a:buNone/>
            </a:pPr>
            <a:endParaRPr lang="zh-CN" altLang="en-US" sz="2800" b="0"/>
          </a:p>
          <a:p>
            <a:pPr marL="0" indent="0">
              <a:buNone/>
            </a:pPr>
            <a:endParaRPr lang="zh-CN" altLang="en-US" sz="2800" b="0"/>
          </a:p>
          <a:p>
            <a:pPr marL="0" indent="0">
              <a:buNone/>
            </a:pPr>
            <a:endParaRPr lang="en-US" altLang="zh-CN" sz="2800" b="0"/>
          </a:p>
        </p:txBody>
      </p:sp>
      <p:graphicFrame>
        <p:nvGraphicFramePr>
          <p:cNvPr id="17411" name="对象 -2147482577"/>
          <p:cNvGraphicFramePr>
            <a:graphicFrameLocks noChangeAspect="1"/>
          </p:cNvGraphicFramePr>
          <p:nvPr/>
        </p:nvGraphicFramePr>
        <p:xfrm>
          <a:off x="1809750" y="739775"/>
          <a:ext cx="1577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787400" imgH="203200" progId="Equation.KSEE3">
                  <p:embed/>
                </p:oleObj>
              </mc:Choice>
              <mc:Fallback>
                <p:oleObj name="" r:id="rId1" imgW="787400" imgH="2032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09750" y="739775"/>
                        <a:ext cx="1577975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对象 -2147482580"/>
          <p:cNvGraphicFramePr>
            <a:graphicFrameLocks noChangeAspect="1"/>
          </p:cNvGraphicFramePr>
          <p:nvPr/>
        </p:nvGraphicFramePr>
        <p:xfrm>
          <a:off x="1736725" y="4289425"/>
          <a:ext cx="25304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1193800" imgH="203200" progId="Equation.KSEE3">
                  <p:embed/>
                </p:oleObj>
              </mc:Choice>
              <mc:Fallback>
                <p:oleObj name="" r:id="rId3" imgW="1193800" imgH="2032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725" y="4289425"/>
                        <a:ext cx="253047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577"/>
          <p:cNvGraphicFramePr>
            <a:graphicFrameLocks noChangeAspect="1"/>
          </p:cNvGraphicFramePr>
          <p:nvPr/>
        </p:nvGraphicFramePr>
        <p:xfrm>
          <a:off x="2016125" y="1239838"/>
          <a:ext cx="21193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889000" imgH="203200" progId="Equation.KSEE3">
                  <p:embed/>
                </p:oleObj>
              </mc:Choice>
              <mc:Fallback>
                <p:oleObj name="" r:id="rId5" imgW="889000" imgH="2032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6125" y="1239838"/>
                        <a:ext cx="2119313" cy="484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77"/>
          <p:cNvGraphicFramePr>
            <a:graphicFrameLocks noChangeAspect="1"/>
          </p:cNvGraphicFramePr>
          <p:nvPr/>
        </p:nvGraphicFramePr>
        <p:xfrm>
          <a:off x="2663825" y="1724025"/>
          <a:ext cx="3816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7" imgW="1803400" imgH="203200" progId="Equation.KSEE3">
                  <p:embed/>
                </p:oleObj>
              </mc:Choice>
              <mc:Fallback>
                <p:oleObj name="" r:id="rId7" imgW="1803400" imgH="2032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825" y="1724025"/>
                        <a:ext cx="38163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80"/>
          <p:cNvGraphicFramePr>
            <a:graphicFrameLocks noChangeAspect="1"/>
          </p:cNvGraphicFramePr>
          <p:nvPr/>
        </p:nvGraphicFramePr>
        <p:xfrm>
          <a:off x="1412875" y="4822825"/>
          <a:ext cx="27987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9" imgW="1320165" imgH="203200" progId="Equation.KSEE3">
                  <p:embed/>
                </p:oleObj>
              </mc:Choice>
              <mc:Fallback>
                <p:oleObj name="" r:id="rId9" imgW="1320165" imgH="2032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2875" y="4822825"/>
                        <a:ext cx="279876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80"/>
          <p:cNvGraphicFramePr>
            <a:graphicFrameLocks noChangeAspect="1"/>
          </p:cNvGraphicFramePr>
          <p:nvPr/>
        </p:nvGraphicFramePr>
        <p:xfrm>
          <a:off x="1493838" y="5397500"/>
          <a:ext cx="53879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1" imgW="2540000" imgH="203200" progId="Equation.KSEE3">
                  <p:embed/>
                </p:oleObj>
              </mc:Choice>
              <mc:Fallback>
                <p:oleObj name="" r:id="rId11" imgW="2540000" imgH="2032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93838" y="5397500"/>
                        <a:ext cx="5387975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77"/>
          <p:cNvGraphicFramePr>
            <a:graphicFrameLocks noChangeAspect="1"/>
          </p:cNvGraphicFramePr>
          <p:nvPr/>
        </p:nvGraphicFramePr>
        <p:xfrm>
          <a:off x="3722688" y="5829300"/>
          <a:ext cx="22780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3" imgW="1206500" imgH="228600" progId="Equation.KSEE3">
                  <p:embed/>
                </p:oleObj>
              </mc:Choice>
              <mc:Fallback>
                <p:oleObj name="" r:id="rId13" imgW="1206500" imgH="2286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22688" y="5829300"/>
                        <a:ext cx="22780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577"/>
          <p:cNvGraphicFramePr>
            <a:graphicFrameLocks noChangeAspect="1"/>
          </p:cNvGraphicFramePr>
          <p:nvPr/>
        </p:nvGraphicFramePr>
        <p:xfrm>
          <a:off x="1858963" y="2205038"/>
          <a:ext cx="1604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5" imgW="850900" imgH="228600" progId="Equation.KSEE3">
                  <p:embed/>
                </p:oleObj>
              </mc:Choice>
              <mc:Fallback>
                <p:oleObj name="" r:id="rId15" imgW="850900" imgH="2286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58963" y="2205038"/>
                        <a:ext cx="16049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577"/>
          <p:cNvGraphicFramePr>
            <a:graphicFrameLocks noChangeAspect="1"/>
          </p:cNvGraphicFramePr>
          <p:nvPr/>
        </p:nvGraphicFramePr>
        <p:xfrm>
          <a:off x="2139950" y="2773363"/>
          <a:ext cx="32480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7" imgW="1587500" imgH="228600" progId="Equation.KSEE3">
                  <p:embed/>
                </p:oleObj>
              </mc:Choice>
              <mc:Fallback>
                <p:oleObj name="" r:id="rId17" imgW="1587500" imgH="228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9950" y="2773363"/>
                        <a:ext cx="3248025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577"/>
          <p:cNvGraphicFramePr>
            <a:graphicFrameLocks noChangeAspect="1"/>
          </p:cNvGraphicFramePr>
          <p:nvPr/>
        </p:nvGraphicFramePr>
        <p:xfrm>
          <a:off x="968375" y="3352800"/>
          <a:ext cx="6951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9" imgW="3683000" imgH="228600" progId="Equation.KSEE3">
                  <p:embed/>
                </p:oleObj>
              </mc:Choice>
              <mc:Fallback>
                <p:oleObj name="" r:id="rId19" imgW="3683000" imgH="2286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68375" y="3352800"/>
                        <a:ext cx="695166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29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7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77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13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charRg st="136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003,&quot;width&quot;:12136}"/>
</p:tagLst>
</file>

<file path=ppt/tags/tag2.xml><?xml version="1.0" encoding="utf-8"?>
<p:tagLst xmlns:p="http://schemas.openxmlformats.org/presentationml/2006/main">
  <p:tag name="REFSHAPE" val="390445036"/>
  <p:tag name="KSO_WM_UNIT_PLACING_PICTURE_USER_VIEWPORT" val="{&quot;height&quot;:6480,&quot;width&quot;:8958}"/>
</p:tagLst>
</file>

<file path=ppt/tags/tag3.xml><?xml version="1.0" encoding="utf-8"?>
<p:tagLst xmlns:p="http://schemas.openxmlformats.org/presentationml/2006/main">
  <p:tag name="KSO_WM_UNIT_PLACING_PICTURE_USER_VIEWPORT" val="{&quot;height&quot;:8182.5007874015746,&quot;width&quot;:11902.49921259842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2905</Words>
  <Application>WPS 演示</Application>
  <PresentationFormat>On-screen Show (4:3)</PresentationFormat>
  <Paragraphs>363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41</vt:i4>
      </vt:variant>
      <vt:variant>
        <vt:lpstr>幻灯片标题</vt:lpstr>
      </vt:variant>
      <vt:variant>
        <vt:i4>46</vt:i4>
      </vt:variant>
    </vt:vector>
  </HeadingPairs>
  <TitlesOfParts>
    <vt:vector size="101" baseType="lpstr">
      <vt:lpstr>Arial</vt:lpstr>
      <vt:lpstr>宋体</vt:lpstr>
      <vt:lpstr>Wingdings</vt:lpstr>
      <vt:lpstr>Garamond</vt:lpstr>
      <vt:lpstr>Times New Roman</vt:lpstr>
      <vt:lpstr>Times New Roman</vt:lpstr>
      <vt:lpstr>楷体_GB2312</vt:lpstr>
      <vt:lpstr>新宋体</vt:lpstr>
      <vt:lpstr>Symbol</vt:lpstr>
      <vt:lpstr>Calibri</vt:lpstr>
      <vt:lpstr>微软雅黑</vt:lpstr>
      <vt:lpstr>Arial Unicode MS</vt:lpstr>
      <vt:lpstr>黑体</vt:lpstr>
      <vt:lpstr>Office Theme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第7章 布朗运动</vt:lpstr>
      <vt:lpstr>PowerPoint 演示文稿</vt:lpstr>
      <vt:lpstr>PowerPoint 演示文稿</vt:lpstr>
      <vt:lpstr>PowerPoint 演示文稿</vt:lpstr>
      <vt:lpstr>PowerPoint 演示文稿</vt:lpstr>
      <vt:lpstr>7.1	基本概念与性质</vt:lpstr>
      <vt:lpstr>布朗运动{B(t), t 0} 具有如下性质：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一维布朗运动模拟图（h=0.01)</vt:lpstr>
      <vt:lpstr>二维布朗运动模拟图（h=0.01）</vt:lpstr>
      <vt:lpstr>二维布朗运动模拟图（h=0.001） </vt:lpstr>
      <vt:lpstr>作业</vt:lpstr>
      <vt:lpstr>7.2	高斯过程</vt:lpstr>
      <vt:lpstr>PowerPoint 演示文稿</vt:lpstr>
      <vt:lpstr>3协方差矩阵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7.6	布朗运动的几种变化</vt:lpstr>
      <vt:lpstr>二、有吸收值的布朗运动</vt:lpstr>
      <vt:lpstr>三、在原点反射的布朗运动</vt:lpstr>
      <vt:lpstr>四、几何布朗运动</vt:lpstr>
      <vt:lpstr>五、有漂移的布朗运动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第7章 布朗运动</dc:title>
  <dc:creator>shisanzhi</dc:creator>
  <cp:lastModifiedBy>追ノ风的ス人</cp:lastModifiedBy>
  <cp:revision>11</cp:revision>
  <dcterms:created xsi:type="dcterms:W3CDTF">2020-10-24T15:22:00Z</dcterms:created>
  <dcterms:modified xsi:type="dcterms:W3CDTF">2020-12-22T14:11:03Z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2010-07-30T00:00:00Z</vt:filetime>
  </property>
  <property fmtid="{D5CDD505-2E9C-101B-9397-08002B2CF9AE}" pid="3" name="Creator">
    <vt:lpwstr>Acrobat PDFMaker 9.0 PowerPoint 版</vt:lpwstr>
  </property>
  <property fmtid="{D5CDD505-2E9C-101B-9397-08002B2CF9AE}" pid="4" name="LastSaved">
    <vt:filetime>2019-11-28T00:00:00Z</vt:filetime>
  </property>
  <property fmtid="{D5CDD505-2E9C-101B-9397-08002B2CF9AE}" pid="5" name="KSOProductBuildVer">
    <vt:lpwstr>2052-11.1.0.10228</vt:lpwstr>
  </property>
</Properties>
</file>